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47"/>
  </p:notesMasterIdLst>
  <p:handoutMasterIdLst>
    <p:handoutMasterId r:id="rId48"/>
  </p:handoutMasterIdLst>
  <p:sldIdLst>
    <p:sldId id="257" r:id="rId3"/>
    <p:sldId id="258" r:id="rId4"/>
    <p:sldId id="298" r:id="rId5"/>
    <p:sldId id="260" r:id="rId6"/>
    <p:sldId id="259" r:id="rId7"/>
    <p:sldId id="274" r:id="rId8"/>
    <p:sldId id="261" r:id="rId9"/>
    <p:sldId id="272" r:id="rId10"/>
    <p:sldId id="273" r:id="rId11"/>
    <p:sldId id="281" r:id="rId12"/>
    <p:sldId id="276" r:id="rId13"/>
    <p:sldId id="275" r:id="rId14"/>
    <p:sldId id="262" r:id="rId15"/>
    <p:sldId id="277" r:id="rId16"/>
    <p:sldId id="278" r:id="rId17"/>
    <p:sldId id="280" r:id="rId18"/>
    <p:sldId id="279" r:id="rId19"/>
    <p:sldId id="282" r:id="rId20"/>
    <p:sldId id="285" r:id="rId21"/>
    <p:sldId id="263" r:id="rId22"/>
    <p:sldId id="264" r:id="rId23"/>
    <p:sldId id="283" r:id="rId24"/>
    <p:sldId id="284" r:id="rId25"/>
    <p:sldId id="291" r:id="rId26"/>
    <p:sldId id="287" r:id="rId27"/>
    <p:sldId id="286" r:id="rId28"/>
    <p:sldId id="288" r:id="rId29"/>
    <p:sldId id="299" r:id="rId30"/>
    <p:sldId id="300" r:id="rId31"/>
    <p:sldId id="301" r:id="rId32"/>
    <p:sldId id="265" r:id="rId33"/>
    <p:sldId id="290" r:id="rId34"/>
    <p:sldId id="289" r:id="rId35"/>
    <p:sldId id="297" r:id="rId36"/>
    <p:sldId id="292" r:id="rId37"/>
    <p:sldId id="294" r:id="rId38"/>
    <p:sldId id="266" r:id="rId39"/>
    <p:sldId id="267" r:id="rId40"/>
    <p:sldId id="295" r:id="rId41"/>
    <p:sldId id="296" r:id="rId42"/>
    <p:sldId id="268" r:id="rId43"/>
    <p:sldId id="269" r:id="rId44"/>
    <p:sldId id="270" r:id="rId45"/>
    <p:sldId id="2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5E641-54EB-4D8E-AA29-6807360967F3}" v="41" dt="2024-01-22T13:28:41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7386" autoAdjust="0"/>
  </p:normalViewPr>
  <p:slideViewPr>
    <p:cSldViewPr snapToGrid="0">
      <p:cViewPr varScale="1">
        <p:scale>
          <a:sx n="151" d="100"/>
          <a:sy n="151" d="100"/>
        </p:scale>
        <p:origin x="24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Mackovic" userId="S::dominik.mackovic@mews.com::847437a5-f33f-46d6-880c-81e7a9eb56ed" providerId="AD" clId="Web-{C515E641-54EB-4D8E-AA29-6807360967F3}"/>
    <pc:docChg chg="addSld delSld sldOrd">
      <pc:chgData name="Dominik Mackovic" userId="S::dominik.mackovic@mews.com::847437a5-f33f-46d6-880c-81e7a9eb56ed" providerId="AD" clId="Web-{C515E641-54EB-4D8E-AA29-6807360967F3}" dt="2024-01-22T13:28:41.029" v="40"/>
      <pc:docMkLst>
        <pc:docMk/>
      </pc:docMkLst>
      <pc:sldChg chg="del">
        <pc:chgData name="Dominik Mackovic" userId="S::dominik.mackovic@mews.com::847437a5-f33f-46d6-880c-81e7a9eb56ed" providerId="AD" clId="Web-{C515E641-54EB-4D8E-AA29-6807360967F3}" dt="2024-01-22T13:28:41.029" v="40"/>
        <pc:sldMkLst>
          <pc:docMk/>
          <pc:sldMk cId="109857222" sldId="256"/>
        </pc:sldMkLst>
      </pc:sldChg>
      <pc:sldChg chg="add">
        <pc:chgData name="Dominik Mackovic" userId="S::dominik.mackovic@mews.com::847437a5-f33f-46d6-880c-81e7a9eb56ed" providerId="AD" clId="Web-{C515E641-54EB-4D8E-AA29-6807360967F3}" dt="2024-01-22T13:25:11.304" v="0"/>
        <pc:sldMkLst>
          <pc:docMk/>
          <pc:sldMk cId="1276193574" sldId="257"/>
        </pc:sldMkLst>
      </pc:sldChg>
      <pc:sldChg chg="add">
        <pc:chgData name="Dominik Mackovic" userId="S::dominik.mackovic@mews.com::847437a5-f33f-46d6-880c-81e7a9eb56ed" providerId="AD" clId="Web-{C515E641-54EB-4D8E-AA29-6807360967F3}" dt="2024-01-22T13:25:28.992" v="1"/>
        <pc:sldMkLst>
          <pc:docMk/>
          <pc:sldMk cId="3002702089" sldId="258"/>
        </pc:sldMkLst>
      </pc:sldChg>
      <pc:sldChg chg="add">
        <pc:chgData name="Dominik Mackovic" userId="S::dominik.mackovic@mews.com::847437a5-f33f-46d6-880c-81e7a9eb56ed" providerId="AD" clId="Web-{C515E641-54EB-4D8E-AA29-6807360967F3}" dt="2024-01-22T13:25:47.633" v="2"/>
        <pc:sldMkLst>
          <pc:docMk/>
          <pc:sldMk cId="0" sldId="259"/>
        </pc:sldMkLst>
      </pc:sldChg>
      <pc:sldChg chg="add ord">
        <pc:chgData name="Dominik Mackovic" userId="S::dominik.mackovic@mews.com::847437a5-f33f-46d6-880c-81e7a9eb56ed" providerId="AD" clId="Web-{C515E641-54EB-4D8E-AA29-6807360967F3}" dt="2024-01-22T13:26:10.743" v="4"/>
        <pc:sldMkLst>
          <pc:docMk/>
          <pc:sldMk cId="2377009144" sldId="260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29.931" v="7"/>
        <pc:sldMkLst>
          <pc:docMk/>
          <pc:sldMk cId="0" sldId="261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604" v="12"/>
        <pc:sldMkLst>
          <pc:docMk/>
          <pc:sldMk cId="0" sldId="262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214" v="19"/>
        <pc:sldMkLst>
          <pc:docMk/>
          <pc:sldMk cId="0" sldId="263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120" v="18"/>
        <pc:sldMkLst>
          <pc:docMk/>
          <pc:sldMk cId="0" sldId="264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590" v="25"/>
        <pc:sldMkLst>
          <pc:docMk/>
          <pc:sldMk cId="0" sldId="265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7.325" v="35"/>
        <pc:sldMkLst>
          <pc:docMk/>
          <pc:sldMk cId="0" sldId="266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7.231" v="34"/>
        <pc:sldMkLst>
          <pc:docMk/>
          <pc:sldMk cId="0" sldId="267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6.716" v="31"/>
        <pc:sldMkLst>
          <pc:docMk/>
          <pc:sldMk cId="0" sldId="268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6.544" v="30"/>
        <pc:sldMkLst>
          <pc:docMk/>
          <pc:sldMk cId="0" sldId="269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31.153" v="39"/>
        <pc:sldMkLst>
          <pc:docMk/>
          <pc:sldMk cId="0" sldId="270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31.044" v="38"/>
        <pc:sldMkLst>
          <pc:docMk/>
          <pc:sldMk cId="0" sldId="271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29.822" v="6"/>
        <pc:sldMkLst>
          <pc:docMk/>
          <pc:sldMk cId="950574695" sldId="272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29.635" v="5"/>
        <pc:sldMkLst>
          <pc:docMk/>
          <pc:sldMk cId="2332834143" sldId="273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30.041" v="8"/>
        <pc:sldMkLst>
          <pc:docMk/>
          <pc:sldMk cId="3765709619" sldId="274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792" v="13"/>
        <pc:sldMkLst>
          <pc:docMk/>
          <pc:sldMk cId="2207342053" sldId="275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901" v="14"/>
        <pc:sldMkLst>
          <pc:docMk/>
          <pc:sldMk cId="1115826520" sldId="276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510" v="11"/>
        <pc:sldMkLst>
          <pc:docMk/>
          <pc:sldMk cId="1924504167" sldId="277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354" v="10"/>
        <pc:sldMkLst>
          <pc:docMk/>
          <pc:sldMk cId="4153721286" sldId="278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573" v="22"/>
        <pc:sldMkLst>
          <pc:docMk/>
          <pc:sldMk cId="407846441" sldId="279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8.182" v="9"/>
        <pc:sldMkLst>
          <pc:docMk/>
          <pc:sldMk cId="1327044712" sldId="280"/>
        </pc:sldMkLst>
      </pc:sldChg>
      <pc:sldChg chg="add">
        <pc:chgData name="Dominik Mackovic" userId="S::dominik.mackovic@mews.com::847437a5-f33f-46d6-880c-81e7a9eb56ed" providerId="AD" clId="Web-{C515E641-54EB-4D8E-AA29-6807360967F3}" dt="2024-01-22T13:26:59.073" v="15"/>
        <pc:sldMkLst>
          <pc:docMk/>
          <pc:sldMk cId="1131676171" sldId="281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448" v="21"/>
        <pc:sldMkLst>
          <pc:docMk/>
          <pc:sldMk cId="2745171540" sldId="282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027" v="17"/>
        <pc:sldMkLst>
          <pc:docMk/>
          <pc:sldMk cId="1169000263" sldId="283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0.855" v="16"/>
        <pc:sldMkLst>
          <pc:docMk/>
          <pc:sldMk cId="1948363545" sldId="284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21.355" v="20"/>
        <pc:sldMkLst>
          <pc:docMk/>
          <pc:sldMk cId="1140539152" sldId="285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887" v="27"/>
        <pc:sldMkLst>
          <pc:docMk/>
          <pc:sldMk cId="215850821" sldId="286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980" v="28"/>
        <pc:sldMkLst>
          <pc:docMk/>
          <pc:sldMk cId="2100524101" sldId="287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715" v="26"/>
        <pc:sldMkLst>
          <pc:docMk/>
          <pc:sldMk cId="214188645" sldId="288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309" v="23"/>
        <pc:sldMkLst>
          <pc:docMk/>
          <pc:sldMk cId="4048066576" sldId="289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1.465" v="24"/>
        <pc:sldMkLst>
          <pc:docMk/>
          <pc:sldMk cId="3119817960" sldId="290"/>
        </pc:sldMkLst>
      </pc:sldChg>
      <pc:sldChg chg="add">
        <pc:chgData name="Dominik Mackovic" userId="S::dominik.mackovic@mews.com::847437a5-f33f-46d6-880c-81e7a9eb56ed" providerId="AD" clId="Web-{C515E641-54EB-4D8E-AA29-6807360967F3}" dt="2024-01-22T13:27:52.137" v="29"/>
        <pc:sldMkLst>
          <pc:docMk/>
          <pc:sldMk cId="1114162012" sldId="291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7.622" v="37"/>
        <pc:sldMkLst>
          <pc:docMk/>
          <pc:sldMk cId="3852761622" sldId="292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7.497" v="36"/>
        <pc:sldMkLst>
          <pc:docMk/>
          <pc:sldMk cId="2926630689" sldId="294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7.106" v="33"/>
        <pc:sldMkLst>
          <pc:docMk/>
          <pc:sldMk cId="2489921135" sldId="295"/>
        </pc:sldMkLst>
      </pc:sldChg>
      <pc:sldChg chg="add">
        <pc:chgData name="Dominik Mackovic" userId="S::dominik.mackovic@mews.com::847437a5-f33f-46d6-880c-81e7a9eb56ed" providerId="AD" clId="Web-{C515E641-54EB-4D8E-AA29-6807360967F3}" dt="2024-01-22T13:28:16.919" v="32"/>
        <pc:sldMkLst>
          <pc:docMk/>
          <pc:sldMk cId="925973373" sldId="296"/>
        </pc:sldMkLst>
      </pc:sldChg>
      <pc:sldMasterChg chg="addSldLayout">
        <pc:chgData name="Dominik Mackovic" userId="S::dominik.mackovic@mews.com::847437a5-f33f-46d6-880c-81e7a9eb56ed" providerId="AD" clId="Web-{C515E641-54EB-4D8E-AA29-6807360967F3}" dt="2024-01-22T13:25:11.304" v="0"/>
        <pc:sldMasterMkLst>
          <pc:docMk/>
          <pc:sldMasterMk cId="2460954070" sldId="2147483660"/>
        </pc:sldMasterMkLst>
        <pc:sldLayoutChg chg="add">
          <pc:chgData name="Dominik Mackovic" userId="S::dominik.mackovic@mews.com::847437a5-f33f-46d6-880c-81e7a9eb56ed" providerId="AD" clId="Web-{C515E641-54EB-4D8E-AA29-6807360967F3}" dt="2024-01-22T13:25:11.304" v="0"/>
          <pc:sldLayoutMkLst>
            <pc:docMk/>
            <pc:sldMasterMk cId="2460954070" sldId="2147483660"/>
            <pc:sldLayoutMk cId="526594485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B5D634-BBC6-A867-F77C-BBAE25054C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A9051-B39A-F418-72F8-6F1690A94D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C5B33-9A24-4BB9-BEA3-AE090E1416FA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ACB5B3-DFCD-36ED-06F6-0E0DF0A3BC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F0A78-DF5C-D949-668B-5FD18A6147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A130A-29F9-4630-8A7C-7A407355D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DA90F-C0A8-47F8-A333-418392243221}" type="datetimeFigureOut">
              <a:t>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1E341-8E77-4014-BF95-106EBEE24F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624A6ED2-0F2F-EE8F-D4BD-676788E8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>
            <a:extLst>
              <a:ext uri="{FF2B5EF4-FFF2-40B4-BE49-F238E27FC236}">
                <a16:creationId xmlns:a16="http://schemas.microsoft.com/office/drawing/2014/main" id="{78A63FA3-21C0-2518-25C0-22A63659C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>
            <a:extLst>
              <a:ext uri="{FF2B5EF4-FFF2-40B4-BE49-F238E27FC236}">
                <a16:creationId xmlns:a16="http://schemas.microsoft.com/office/drawing/2014/main" id="{78E80676-75F6-ACDE-B10F-04F9B1D9D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>
            <a:extLst>
              <a:ext uri="{FF2B5EF4-FFF2-40B4-BE49-F238E27FC236}">
                <a16:creationId xmlns:a16="http://schemas.microsoft.com/office/drawing/2014/main" id="{BB62B791-93A1-138A-7207-328DC6C6BE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62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9D48A55F-E4DC-EF4F-C52B-2DE7B136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>
            <a:extLst>
              <a:ext uri="{FF2B5EF4-FFF2-40B4-BE49-F238E27FC236}">
                <a16:creationId xmlns:a16="http://schemas.microsoft.com/office/drawing/2014/main" id="{D40B3D7F-2166-CC53-1C04-062F1A4064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>
            <a:extLst>
              <a:ext uri="{FF2B5EF4-FFF2-40B4-BE49-F238E27FC236}">
                <a16:creationId xmlns:a16="http://schemas.microsoft.com/office/drawing/2014/main" id="{CCF88059-9B1E-9699-C9BE-0A7959CCB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>
            <a:extLst>
              <a:ext uri="{FF2B5EF4-FFF2-40B4-BE49-F238E27FC236}">
                <a16:creationId xmlns:a16="http://schemas.microsoft.com/office/drawing/2014/main" id="{5C7B3522-21E3-BC57-6DD3-28CAA628A4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80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84B25C23-07F3-BB34-00EA-215DEAC60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>
            <a:extLst>
              <a:ext uri="{FF2B5EF4-FFF2-40B4-BE49-F238E27FC236}">
                <a16:creationId xmlns:a16="http://schemas.microsoft.com/office/drawing/2014/main" id="{7EF6457E-3FB1-FB07-8880-63319EAE63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>
            <a:extLst>
              <a:ext uri="{FF2B5EF4-FFF2-40B4-BE49-F238E27FC236}">
                <a16:creationId xmlns:a16="http://schemas.microsoft.com/office/drawing/2014/main" id="{256BFE3C-7A70-DF37-9B65-8CD5F68497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>
            <a:extLst>
              <a:ext uri="{FF2B5EF4-FFF2-40B4-BE49-F238E27FC236}">
                <a16:creationId xmlns:a16="http://schemas.microsoft.com/office/drawing/2014/main" id="{3BDC1AD1-DB2A-53D5-66CF-62057A3D3D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91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afe9fa0e8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AA811F21-F7A1-FAB5-3B37-E80A0EBD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EF4255B4-B3F2-2C57-F12D-20A8B0667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F652A267-2F98-759A-4ECD-12D159A781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137702E4-3C75-B221-6BF2-82DDECD417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3958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9D064EC5-7B87-98DE-3592-452C449A3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6C6BD610-6B50-011A-A90C-EBB2CAFB3A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04073E06-A046-FC6B-6D7C-1E6B73DF37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7FBFCE11-9687-2E13-4161-750D8AA10B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0498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775D4CA7-796E-9FFB-335A-B5166467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9A41FF1D-CC90-2C24-4BEE-FBE40A537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5AFF5094-C276-1684-7862-9BC78E9C2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E2610EBA-5709-2061-6A2C-BB47F73CA1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150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42FFC0FB-9083-F410-B415-51A2A1CD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E3CEE86E-FD56-1B80-ABCB-03C19A624A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026E6998-D1F1-218C-D7C2-074B01D726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A80731BD-EF8A-60C4-C8D6-9C18CC1F16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85361555-0EA5-202A-B8A2-E8F7E367E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37C68EA5-E9C6-BD0D-A213-34206A22A7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39D096BE-4BDC-819B-1541-8E2B30B98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DED198C6-CF7C-4AB5-22B3-80349D7538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68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>
          <a:extLst>
            <a:ext uri="{FF2B5EF4-FFF2-40B4-BE49-F238E27FC236}">
              <a16:creationId xmlns:a16="http://schemas.microsoft.com/office/drawing/2014/main" id="{A514C6CC-8315-E778-4B32-50ACDB74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fe9fa0e84_0_21:notes">
            <a:extLst>
              <a:ext uri="{FF2B5EF4-FFF2-40B4-BE49-F238E27FC236}">
                <a16:creationId xmlns:a16="http://schemas.microsoft.com/office/drawing/2014/main" id="{717281A9-4347-2013-CCF0-E5F1BA9BF5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2afe9fa0e84_0_21:notes">
            <a:extLst>
              <a:ext uri="{FF2B5EF4-FFF2-40B4-BE49-F238E27FC236}">
                <a16:creationId xmlns:a16="http://schemas.microsoft.com/office/drawing/2014/main" id="{4824A701-9571-5574-D467-0CACE861A9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g2afe9fa0e84_0_21:notes">
            <a:extLst>
              <a:ext uri="{FF2B5EF4-FFF2-40B4-BE49-F238E27FC236}">
                <a16:creationId xmlns:a16="http://schemas.microsoft.com/office/drawing/2014/main" id="{CF6D4153-DACB-CC5F-2900-7D1755DBC3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2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b00d22e7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b00d22e74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g2b00d22e74b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2b00d22e74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F79E7942-837F-451B-D0C6-55CAC0638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054D84E9-126C-A8C5-4872-5AA83FA94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195A89E9-8ECD-39A2-80A2-A891BA0EA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11F3F257-29C2-4C30-6498-B9E0C08F21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981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999738A5-FBCA-B939-9B73-8B956A1F1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A0222F1C-C214-62B6-716D-044CA9EE0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3C6C51EC-080D-FFC7-C9D3-B4BCD1C4F7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4F7136E1-1D69-8C53-C30C-32EC414EB3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047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D51F7D46-589A-F8E3-7F2B-1D843EC8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E3BCEF00-523A-9010-B62A-917A82C42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0CD5ACAA-A35D-D78B-5CE9-D6309556E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CA3D7DAF-8160-F03A-4144-31CC31CE1E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286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65F54ECF-439E-F56C-1288-B970936B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DAFE6E9F-103E-5E46-1929-C91F69286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2294C746-EF8C-3A68-5191-9F6E5D5F3D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7C99C6EB-186E-FB61-B73A-7BBE5F518A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830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2425B2A9-B3BA-8B37-7646-EDF4B7B2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2DE84889-BD01-CDB5-8F51-07A80129C5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800C860A-4130-63E7-8191-C556AA9F77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30709860-D2CF-92A1-94AF-D548722A69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603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>
          <a:extLst>
            <a:ext uri="{FF2B5EF4-FFF2-40B4-BE49-F238E27FC236}">
              <a16:creationId xmlns:a16="http://schemas.microsoft.com/office/drawing/2014/main" id="{E6F2212A-91AB-C362-26D0-7AA4D2D7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b00d22e74b_0_0:notes">
            <a:extLst>
              <a:ext uri="{FF2B5EF4-FFF2-40B4-BE49-F238E27FC236}">
                <a16:creationId xmlns:a16="http://schemas.microsoft.com/office/drawing/2014/main" id="{DEFE27EE-45EC-FF7D-0F84-965643509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b00d22e74b_0_0:notes">
            <a:extLst>
              <a:ext uri="{FF2B5EF4-FFF2-40B4-BE49-F238E27FC236}">
                <a16:creationId xmlns:a16="http://schemas.microsoft.com/office/drawing/2014/main" id="{A30338AD-56A6-84B5-98F3-E1FF241A31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2b00d22e74b_0_0:notes">
            <a:extLst>
              <a:ext uri="{FF2B5EF4-FFF2-40B4-BE49-F238E27FC236}">
                <a16:creationId xmlns:a16="http://schemas.microsoft.com/office/drawing/2014/main" id="{E8AD0898-153D-F138-CC8C-E3CF106C57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730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CEBAD32B-5152-8535-6DC4-EDA82F30C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>
            <a:extLst>
              <a:ext uri="{FF2B5EF4-FFF2-40B4-BE49-F238E27FC236}">
                <a16:creationId xmlns:a16="http://schemas.microsoft.com/office/drawing/2014/main" id="{2CE564E1-56FC-181E-4516-DEC1E1B80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>
            <a:extLst>
              <a:ext uri="{FF2B5EF4-FFF2-40B4-BE49-F238E27FC236}">
                <a16:creationId xmlns:a16="http://schemas.microsoft.com/office/drawing/2014/main" id="{B54515B5-8455-FC62-5203-7B2F6B03B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>
            <a:extLst>
              <a:ext uri="{FF2B5EF4-FFF2-40B4-BE49-F238E27FC236}">
                <a16:creationId xmlns:a16="http://schemas.microsoft.com/office/drawing/2014/main" id="{76B1AD38-E4EA-CDFE-ADE5-2DEEE3917F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187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C677C419-3D08-3BF8-5BB1-62F4CC0E2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>
            <a:extLst>
              <a:ext uri="{FF2B5EF4-FFF2-40B4-BE49-F238E27FC236}">
                <a16:creationId xmlns:a16="http://schemas.microsoft.com/office/drawing/2014/main" id="{CD9E29D7-DA47-1BDF-E361-5CEB9C252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>
            <a:extLst>
              <a:ext uri="{FF2B5EF4-FFF2-40B4-BE49-F238E27FC236}">
                <a16:creationId xmlns:a16="http://schemas.microsoft.com/office/drawing/2014/main" id="{B5703FB8-5CAC-0656-6D6D-B30BE008E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>
            <a:extLst>
              <a:ext uri="{FF2B5EF4-FFF2-40B4-BE49-F238E27FC236}">
                <a16:creationId xmlns:a16="http://schemas.microsoft.com/office/drawing/2014/main" id="{4B4E04DE-9140-B2F0-9B65-075C42CB92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69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20DCC435-700F-870E-6898-63D6B8ED8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>
            <a:extLst>
              <a:ext uri="{FF2B5EF4-FFF2-40B4-BE49-F238E27FC236}">
                <a16:creationId xmlns:a16="http://schemas.microsoft.com/office/drawing/2014/main" id="{8C8E2259-056A-6B20-C56C-7B489A34E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2:notes">
            <a:extLst>
              <a:ext uri="{FF2B5EF4-FFF2-40B4-BE49-F238E27FC236}">
                <a16:creationId xmlns:a16="http://schemas.microsoft.com/office/drawing/2014/main" id="{0D56263D-2A71-87D0-0233-AF7DFAF44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2:notes">
            <a:extLst>
              <a:ext uri="{FF2B5EF4-FFF2-40B4-BE49-F238E27FC236}">
                <a16:creationId xmlns:a16="http://schemas.microsoft.com/office/drawing/2014/main" id="{93C426C1-633B-36BD-F276-206B66FB6A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469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00D94BC9-2F35-9158-D70B-959164D0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>
            <a:extLst>
              <a:ext uri="{FF2B5EF4-FFF2-40B4-BE49-F238E27FC236}">
                <a16:creationId xmlns:a16="http://schemas.microsoft.com/office/drawing/2014/main" id="{7E1567EE-470C-7529-5E25-27BE0F46A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>
            <a:extLst>
              <a:ext uri="{FF2B5EF4-FFF2-40B4-BE49-F238E27FC236}">
                <a16:creationId xmlns:a16="http://schemas.microsoft.com/office/drawing/2014/main" id="{D73F633B-8494-2336-863A-192CD7E6D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>
            <a:extLst>
              <a:ext uri="{FF2B5EF4-FFF2-40B4-BE49-F238E27FC236}">
                <a16:creationId xmlns:a16="http://schemas.microsoft.com/office/drawing/2014/main" id="{1CD254FE-9070-DAF6-1E4B-970F5F8518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8575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b00d22e74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8EC10170-88F9-342E-1039-8898DDE28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>
            <a:extLst>
              <a:ext uri="{FF2B5EF4-FFF2-40B4-BE49-F238E27FC236}">
                <a16:creationId xmlns:a16="http://schemas.microsoft.com/office/drawing/2014/main" id="{30FF807B-D76B-A5A0-FD77-9AA31DE8D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>
            <a:extLst>
              <a:ext uri="{FF2B5EF4-FFF2-40B4-BE49-F238E27FC236}">
                <a16:creationId xmlns:a16="http://schemas.microsoft.com/office/drawing/2014/main" id="{512DE730-5E4D-408B-08D2-3D1A892D7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2b00d22e74b_0_21:notes">
            <a:extLst>
              <a:ext uri="{FF2B5EF4-FFF2-40B4-BE49-F238E27FC236}">
                <a16:creationId xmlns:a16="http://schemas.microsoft.com/office/drawing/2014/main" id="{CE471BD5-FF61-427F-C708-5E745E3F1E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343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17DB0F7-8B90-834F-E060-086F5BF0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>
            <a:extLst>
              <a:ext uri="{FF2B5EF4-FFF2-40B4-BE49-F238E27FC236}">
                <a16:creationId xmlns:a16="http://schemas.microsoft.com/office/drawing/2014/main" id="{9F467B6D-6B50-472F-315C-6A35F0C55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>
            <a:extLst>
              <a:ext uri="{FF2B5EF4-FFF2-40B4-BE49-F238E27FC236}">
                <a16:creationId xmlns:a16="http://schemas.microsoft.com/office/drawing/2014/main" id="{AB3B96D7-3E7E-A5D8-07D4-FB869C62A4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2b00d22e74b_0_21:notes">
            <a:extLst>
              <a:ext uri="{FF2B5EF4-FFF2-40B4-BE49-F238E27FC236}">
                <a16:creationId xmlns:a16="http://schemas.microsoft.com/office/drawing/2014/main" id="{365E3C65-F2D6-54AD-9CF4-45CF0507CD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219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F90BC807-3915-CA27-7932-53056948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>
            <a:extLst>
              <a:ext uri="{FF2B5EF4-FFF2-40B4-BE49-F238E27FC236}">
                <a16:creationId xmlns:a16="http://schemas.microsoft.com/office/drawing/2014/main" id="{47E903AD-A17F-2CE5-E971-17E823E9B2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>
            <a:extLst>
              <a:ext uri="{FF2B5EF4-FFF2-40B4-BE49-F238E27FC236}">
                <a16:creationId xmlns:a16="http://schemas.microsoft.com/office/drawing/2014/main" id="{7537D1F3-5690-00BC-30BE-0D114F751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2b00d22e74b_0_21:notes">
            <a:extLst>
              <a:ext uri="{FF2B5EF4-FFF2-40B4-BE49-F238E27FC236}">
                <a16:creationId xmlns:a16="http://schemas.microsoft.com/office/drawing/2014/main" id="{4EDE1A13-EFEF-C399-554C-2A67E95E21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0055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AA2843A0-5AD9-4D65-5A6C-D88A4C610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>
            <a:extLst>
              <a:ext uri="{FF2B5EF4-FFF2-40B4-BE49-F238E27FC236}">
                <a16:creationId xmlns:a16="http://schemas.microsoft.com/office/drawing/2014/main" id="{B41A19A6-4277-B289-2FB9-B5E136648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>
            <a:extLst>
              <a:ext uri="{FF2B5EF4-FFF2-40B4-BE49-F238E27FC236}">
                <a16:creationId xmlns:a16="http://schemas.microsoft.com/office/drawing/2014/main" id="{F2238348-08E6-28DF-174D-A35D533CCF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2b00d22e74b_0_21:notes">
            <a:extLst>
              <a:ext uri="{FF2B5EF4-FFF2-40B4-BE49-F238E27FC236}">
                <a16:creationId xmlns:a16="http://schemas.microsoft.com/office/drawing/2014/main" id="{DA4F81E4-7D50-5F06-1DF6-92AD2D885B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6084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988AE238-F834-E473-4591-821BEC58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b00d22e74b_0_21:notes">
            <a:extLst>
              <a:ext uri="{FF2B5EF4-FFF2-40B4-BE49-F238E27FC236}">
                <a16:creationId xmlns:a16="http://schemas.microsoft.com/office/drawing/2014/main" id="{4AB5D268-DC3D-8FE0-03E7-C3DDAF6A8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2b00d22e74b_0_21:notes">
            <a:extLst>
              <a:ext uri="{FF2B5EF4-FFF2-40B4-BE49-F238E27FC236}">
                <a16:creationId xmlns:a16="http://schemas.microsoft.com/office/drawing/2014/main" id="{D1562976-6A1F-CA6E-354A-487DD37561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g2b00d22e74b_0_21:notes">
            <a:extLst>
              <a:ext uri="{FF2B5EF4-FFF2-40B4-BE49-F238E27FC236}">
                <a16:creationId xmlns:a16="http://schemas.microsoft.com/office/drawing/2014/main" id="{E7E36001-7C9D-2F5F-DF2A-FFECDA3531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1542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b00d22e74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2b00d22e74b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g2b00d22e74b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D821C486-3361-B16E-7A0F-F7599F8D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>
            <a:extLst>
              <a:ext uri="{FF2B5EF4-FFF2-40B4-BE49-F238E27FC236}">
                <a16:creationId xmlns:a16="http://schemas.microsoft.com/office/drawing/2014/main" id="{07B792B6-1FAE-220D-C982-313D72495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>
            <a:extLst>
              <a:ext uri="{FF2B5EF4-FFF2-40B4-BE49-F238E27FC236}">
                <a16:creationId xmlns:a16="http://schemas.microsoft.com/office/drawing/2014/main" id="{DD177EFF-37CF-D6DD-8664-3FEF3D702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>
            <a:extLst>
              <a:ext uri="{FF2B5EF4-FFF2-40B4-BE49-F238E27FC236}">
                <a16:creationId xmlns:a16="http://schemas.microsoft.com/office/drawing/2014/main" id="{49C88834-2842-64B1-EF11-11E574CE56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65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2C856C3E-BD1D-0937-7307-FA94CBB6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00d22e74b_0_28:notes">
            <a:extLst>
              <a:ext uri="{FF2B5EF4-FFF2-40B4-BE49-F238E27FC236}">
                <a16:creationId xmlns:a16="http://schemas.microsoft.com/office/drawing/2014/main" id="{DCC7C467-34EF-4CA9-A31D-97C6A38EB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2b00d22e74b_0_28:notes">
            <a:extLst>
              <a:ext uri="{FF2B5EF4-FFF2-40B4-BE49-F238E27FC236}">
                <a16:creationId xmlns:a16="http://schemas.microsoft.com/office/drawing/2014/main" id="{7588EAB2-466B-454A-4A17-7074760FF7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g2b00d22e74b_0_28:notes">
            <a:extLst>
              <a:ext uri="{FF2B5EF4-FFF2-40B4-BE49-F238E27FC236}">
                <a16:creationId xmlns:a16="http://schemas.microsoft.com/office/drawing/2014/main" id="{AB3331E3-EA68-8CD2-E0EC-3DCF317273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45125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00d22e74b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b00d22e74b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g2b00d22e74b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08cd260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2b08cd2605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4" name="Google Shape;434;g2b08cd2605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08cd260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b08cd2605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2" name="Google Shape;442;g2b08cd2605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08cd2605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g2b08cd2605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g2b08cd2605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fe9fa0e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afe9fa0e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2afe9fa0e8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fe9fa0e8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g2afe9fa0e8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2afe9fa0e8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8613C99C-B41A-6A7F-5149-FA5E1A515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>
            <a:extLst>
              <a:ext uri="{FF2B5EF4-FFF2-40B4-BE49-F238E27FC236}">
                <a16:creationId xmlns:a16="http://schemas.microsoft.com/office/drawing/2014/main" id="{73E0A501-E0CA-612C-B3D0-D0920B5EA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>
            <a:extLst>
              <a:ext uri="{FF2B5EF4-FFF2-40B4-BE49-F238E27FC236}">
                <a16:creationId xmlns:a16="http://schemas.microsoft.com/office/drawing/2014/main" id="{39A58985-881C-741A-0C48-3EF36994C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>
            <a:extLst>
              <a:ext uri="{FF2B5EF4-FFF2-40B4-BE49-F238E27FC236}">
                <a16:creationId xmlns:a16="http://schemas.microsoft.com/office/drawing/2014/main" id="{87A0496B-5645-EC48-BA3B-97FEC5FAF7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46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>
          <a:extLst>
            <a:ext uri="{FF2B5EF4-FFF2-40B4-BE49-F238E27FC236}">
              <a16:creationId xmlns:a16="http://schemas.microsoft.com/office/drawing/2014/main" id="{03A2B478-0313-20D5-ED07-548E425F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fe9fa0e84_0_14:notes">
            <a:extLst>
              <a:ext uri="{FF2B5EF4-FFF2-40B4-BE49-F238E27FC236}">
                <a16:creationId xmlns:a16="http://schemas.microsoft.com/office/drawing/2014/main" id="{FD041349-D7B6-EC02-333E-5AEDBBD351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2afe9fa0e84_0_14:notes">
            <a:extLst>
              <a:ext uri="{FF2B5EF4-FFF2-40B4-BE49-F238E27FC236}">
                <a16:creationId xmlns:a16="http://schemas.microsoft.com/office/drawing/2014/main" id="{6AF2F04B-FF7A-FDA3-3C76-05F86C88B1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g2afe9fa0e84_0_14:notes">
            <a:extLst>
              <a:ext uri="{FF2B5EF4-FFF2-40B4-BE49-F238E27FC236}">
                <a16:creationId xmlns:a16="http://schemas.microsoft.com/office/drawing/2014/main" id="{6BE2B2F9-2E63-7203-8F71-2C47166826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247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02">
  <p:cSld name="Blank_0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7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3" name="Google Shape;1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7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5" name="Google Shape;15;p7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7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594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_02">
  <p:cSld name="Blank_0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7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3" name="Google Shape;13;p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7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5" name="Google Shape;15;p7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7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1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s_01">
  <p:cSld name="1_Contents_0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8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20" name="Google Shape;20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8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2" name="Google Shape;22;p8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228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s_02">
  <p:cSld name="Contents_0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9"/>
          <p:cNvPicPr preferRelativeResize="0"/>
          <p:nvPr/>
        </p:nvPicPr>
        <p:blipFill rotWithShape="1">
          <a:blip r:embed="rId2">
            <a:alphaModFix/>
          </a:blip>
          <a:srcRect l="9677" r="42245" b="7634"/>
          <a:stretch/>
        </p:blipFill>
        <p:spPr>
          <a:xfrm>
            <a:off x="0" y="0"/>
            <a:ext cx="53539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9"/>
          <p:cNvSpPr txBox="1">
            <a:spLocks noGrp="1"/>
          </p:cNvSpPr>
          <p:nvPr>
            <p:ph type="body" idx="1"/>
          </p:nvPr>
        </p:nvSpPr>
        <p:spPr>
          <a:xfrm>
            <a:off x="6329610" y="1670434"/>
            <a:ext cx="4366611" cy="6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2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148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﹢"/>
              <a:defRPr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9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0" name="Google Shape;30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9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32" name="Google Shape;32;p9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9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9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75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s_04">
  <p:cSld name="Contents_04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 rotWithShape="1">
          <a:blip r:embed="rId2">
            <a:alphaModFix/>
          </a:blip>
          <a:srcRect l="1" t="5448" r="1266"/>
          <a:stretch/>
        </p:blipFill>
        <p:spPr>
          <a:xfrm>
            <a:off x="0" y="0"/>
            <a:ext cx="53709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6329609" y="1673523"/>
            <a:ext cx="4366611" cy="6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2"/>
          </p:nvPr>
        </p:nvSpPr>
        <p:spPr>
          <a:xfrm>
            <a:off x="6400801" y="3041330"/>
            <a:ext cx="4295421" cy="317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148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﹢"/>
              <a:defRPr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10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40" name="Google Shape;40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10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42" name="Google Shape;42;p10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0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0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439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ntents_04">
  <p:cSld name="3_Contents_0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427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 extrusionOk="0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11" descr="A picture containing bubble, vector graphic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16964" b="21556"/>
          <a:stretch/>
        </p:blipFill>
        <p:spPr>
          <a:xfrm>
            <a:off x="368333" y="-6151"/>
            <a:ext cx="11154279" cy="685761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 txBox="1"/>
          <p:nvPr/>
        </p:nvSpPr>
        <p:spPr>
          <a:xfrm>
            <a:off x="953163" y="2292614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Guest Journey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/>
        </p:nvSpPr>
        <p:spPr>
          <a:xfrm>
            <a:off x="953163" y="2581372"/>
            <a:ext cx="1771990" cy="56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connected guest experience that's memorable as well </a:t>
            </a:r>
            <a:b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modern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1426410" y="3784479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Point of Sales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1426410" y="4073237"/>
            <a:ext cx="1880274" cy="56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 into the power of intuitive technologies for your hotel restaurant operations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1"/>
          <p:cNvSpPr txBox="1"/>
          <p:nvPr/>
        </p:nvSpPr>
        <p:spPr>
          <a:xfrm>
            <a:off x="2213728" y="5376205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Payments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1"/>
          <p:cNvSpPr txBox="1"/>
          <p:nvPr/>
        </p:nvSpPr>
        <p:spPr>
          <a:xfrm>
            <a:off x="2213728" y="5664963"/>
            <a:ext cx="1880274" cy="37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every payment fast, secure and automatic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/>
          <p:nvPr/>
        </p:nvSpPr>
        <p:spPr>
          <a:xfrm>
            <a:off x="8073656" y="5376205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8073656" y="5664963"/>
            <a:ext cx="2224084" cy="37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Hospitality's biggest marketplace of apps and integrations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/>
        </p:nvSpPr>
        <p:spPr>
          <a:xfrm>
            <a:off x="8928727" y="3784479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Business Intelligence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8928727" y="4073237"/>
            <a:ext cx="2037936" cy="37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for better understanding your business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 txBox="1"/>
          <p:nvPr/>
        </p:nvSpPr>
        <p:spPr>
          <a:xfrm>
            <a:off x="7089931" y="633909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 txBox="1"/>
          <p:nvPr/>
        </p:nvSpPr>
        <p:spPr>
          <a:xfrm>
            <a:off x="7089931" y="922667"/>
            <a:ext cx="1880274" cy="56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control centre for front office and back office staff with smart automation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570772" y="314701"/>
            <a:ext cx="5157216" cy="77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725" rIns="0" bIns="0" anchor="t" anchorCtr="0">
            <a:spAutoFit/>
          </a:bodyPr>
          <a:lstStyle/>
          <a:p>
            <a:pPr marL="6350" marR="3081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Mews Hospitality Cloud</a:t>
            </a:r>
            <a:endParaRPr/>
          </a:p>
        </p:txBody>
      </p:sp>
      <p:sp>
        <p:nvSpPr>
          <p:cNvPr id="61" name="Google Shape;61;p11"/>
          <p:cNvSpPr txBox="1"/>
          <p:nvPr/>
        </p:nvSpPr>
        <p:spPr>
          <a:xfrm>
            <a:off x="9411751" y="2292614"/>
            <a:ext cx="1771990" cy="2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701" marR="3081" lvl="0" indent="0" algn="l" rtl="0">
              <a:lnSpc>
                <a:spcPct val="164800"/>
              </a:lnSpc>
              <a:spcBef>
                <a:spcPts val="0"/>
              </a:spcBef>
              <a:spcAft>
                <a:spcPts val="0"/>
              </a:spcAft>
              <a:buClr>
                <a:srgbClr val="F7BCF1"/>
              </a:buClr>
              <a:buSzPts val="1250"/>
              <a:buFont typeface="Arial"/>
              <a:buNone/>
            </a:pPr>
            <a:r>
              <a:rPr lang="en-US" sz="1250">
                <a:solidFill>
                  <a:srgbClr val="F7BCF1"/>
                </a:solidFill>
                <a:latin typeface="Arial"/>
                <a:ea typeface="Arial"/>
                <a:cs typeface="Arial"/>
                <a:sym typeface="Arial"/>
              </a:rPr>
              <a:t>Open API</a:t>
            </a:r>
            <a:endParaRPr sz="1250" i="0" u="none" strike="noStrike" cap="none">
              <a:solidFill>
                <a:srgbClr val="F7BCF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1"/>
          <p:cNvSpPr txBox="1"/>
          <p:nvPr/>
        </p:nvSpPr>
        <p:spPr>
          <a:xfrm>
            <a:off x="9411751" y="2552618"/>
            <a:ext cx="1851520" cy="377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7620" marR="2540" lvl="0" indent="0" algn="l" rtl="0">
              <a:lnSpc>
                <a:spcPct val="14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power to easily connect your tech to Mews</a:t>
            </a:r>
            <a:endParaRPr sz="100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1"/>
          <p:cNvCxnSpPr/>
          <p:nvPr/>
        </p:nvCxnSpPr>
        <p:spPr>
          <a:xfrm rot="10800000">
            <a:off x="2447285" y="2445154"/>
            <a:ext cx="1520104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" name="Google Shape;64;p11"/>
          <p:cNvCxnSpPr/>
          <p:nvPr/>
        </p:nvCxnSpPr>
        <p:spPr>
          <a:xfrm rot="10800000">
            <a:off x="7770399" y="2445154"/>
            <a:ext cx="1487901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" name="Google Shape;65;p11"/>
          <p:cNvCxnSpPr/>
          <p:nvPr/>
        </p:nvCxnSpPr>
        <p:spPr>
          <a:xfrm rot="10800000">
            <a:off x="5927271" y="763311"/>
            <a:ext cx="963386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11"/>
          <p:cNvCxnSpPr/>
          <p:nvPr/>
        </p:nvCxnSpPr>
        <p:spPr>
          <a:xfrm rot="10800000">
            <a:off x="5927271" y="763311"/>
            <a:ext cx="0" cy="639105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11"/>
          <p:cNvCxnSpPr/>
          <p:nvPr/>
        </p:nvCxnSpPr>
        <p:spPr>
          <a:xfrm rot="10800000">
            <a:off x="8145958" y="3931054"/>
            <a:ext cx="589829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11"/>
          <p:cNvCxnSpPr/>
          <p:nvPr/>
        </p:nvCxnSpPr>
        <p:spPr>
          <a:xfrm rot="10800000">
            <a:off x="2833437" y="3931054"/>
            <a:ext cx="889479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11"/>
          <p:cNvCxnSpPr/>
          <p:nvPr/>
        </p:nvCxnSpPr>
        <p:spPr>
          <a:xfrm rot="10800000">
            <a:off x="3198400" y="5498596"/>
            <a:ext cx="1406257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11"/>
          <p:cNvCxnSpPr/>
          <p:nvPr/>
        </p:nvCxnSpPr>
        <p:spPr>
          <a:xfrm rot="10800000">
            <a:off x="7315200" y="5498596"/>
            <a:ext cx="571500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1" name="Google Shape;71;p11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72" name="Google Shape;7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11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74" name="Google Shape;74;p11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824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ontents_04">
  <p:cSld name="5_Contents_04">
    <p:bg>
      <p:bgPr>
        <a:solidFill>
          <a:srgbClr val="171E35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0"/>
            <a:ext cx="5568043" cy="6868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0143" y="1940551"/>
            <a:ext cx="6618133" cy="3860578"/>
          </a:xfrm>
          <a:prstGeom prst="roundRect">
            <a:avLst>
              <a:gd name="adj" fmla="val 595"/>
            </a:avLst>
          </a:prstGeom>
          <a:noFill/>
          <a:ln>
            <a:noFill/>
          </a:ln>
          <a:effectLst>
            <a:outerShdw blurRad="407886" dist="38100" dir="2700000" algn="tl" rotWithShape="0">
              <a:srgbClr val="000000">
                <a:alpha val="15686"/>
              </a:srgbClr>
            </a:outerShdw>
          </a:effectLst>
        </p:spPr>
      </p:pic>
      <p:sp>
        <p:nvSpPr>
          <p:cNvPr id="80" name="Google Shape;80;p12"/>
          <p:cNvSpPr txBox="1"/>
          <p:nvPr/>
        </p:nvSpPr>
        <p:spPr>
          <a:xfrm>
            <a:off x="640044" y="713782"/>
            <a:ext cx="6820199" cy="68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Mews University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727526" y="2723760"/>
            <a:ext cx="4249208" cy="3420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193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</a:t>
            </a:r>
            <a:endParaRPr/>
          </a:p>
          <a:p>
            <a:pPr marL="228600" marR="0" lvl="0" indent="-228600" algn="l" rtl="0">
              <a:lnSpc>
                <a:spcPct val="193000"/>
              </a:lnSpc>
              <a:spcBef>
                <a:spcPts val="400"/>
              </a:spcBef>
              <a:spcAft>
                <a:spcPts val="0"/>
              </a:spcAft>
              <a:buClr>
                <a:srgbClr val="FF5E64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Structured</a:t>
            </a:r>
            <a:endParaRPr/>
          </a:p>
          <a:p>
            <a:pPr marL="228600" marR="0" lvl="0" indent="-228600" algn="l" rtl="0">
              <a:lnSpc>
                <a:spcPct val="193000"/>
              </a:lnSpc>
              <a:spcBef>
                <a:spcPts val="400"/>
              </a:spcBef>
              <a:spcAft>
                <a:spcPts val="0"/>
              </a:spcAft>
              <a:buClr>
                <a:srgbClr val="FF5E64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User-friendly</a:t>
            </a:r>
            <a:endParaRPr/>
          </a:p>
          <a:p>
            <a:pPr marL="228600" marR="0" lvl="0" indent="-228600" algn="l" rtl="0">
              <a:lnSpc>
                <a:spcPct val="193000"/>
              </a:lnSpc>
              <a:spcBef>
                <a:spcPts val="400"/>
              </a:spcBef>
              <a:spcAft>
                <a:spcPts val="0"/>
              </a:spcAft>
              <a:buClr>
                <a:srgbClr val="FF5E64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Self-paced </a:t>
            </a:r>
            <a:endParaRPr/>
          </a:p>
        </p:txBody>
      </p:sp>
      <p:grpSp>
        <p:nvGrpSpPr>
          <p:cNvPr id="82" name="Google Shape;82;p12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83" name="Google Shape;83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2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85" name="Google Shape;85;p12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397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ontents_04">
  <p:cSld name="4_Contents_0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-6151"/>
            <a:ext cx="12191573" cy="6857615"/>
          </a:xfrm>
          <a:custGeom>
            <a:avLst/>
            <a:gdLst/>
            <a:ahLst/>
            <a:cxnLst/>
            <a:rect l="l" t="t" r="r" b="b"/>
            <a:pathLst>
              <a:path w="10638790" h="11308715" extrusionOk="0">
                <a:moveTo>
                  <a:pt x="0" y="11308556"/>
                </a:moveTo>
                <a:lnTo>
                  <a:pt x="10638419" y="11308556"/>
                </a:lnTo>
                <a:lnTo>
                  <a:pt x="1063841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1C1D2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t="6643" b="6642"/>
          <a:stretch/>
        </p:blipFill>
        <p:spPr>
          <a:xfrm>
            <a:off x="968245" y="4185367"/>
            <a:ext cx="2381251" cy="152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637" y="4106075"/>
            <a:ext cx="3124424" cy="1802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t="382" b="43042"/>
          <a:stretch/>
        </p:blipFill>
        <p:spPr>
          <a:xfrm>
            <a:off x="9751829" y="4038077"/>
            <a:ext cx="1251716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637617" y="1091444"/>
            <a:ext cx="7868143" cy="91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Offer your customers a seamless payment experience and maximize RevPAG</a:t>
            </a:r>
            <a:endParaRPr sz="2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23453" y="6113027"/>
            <a:ext cx="1485939" cy="32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request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619343" y="3164662"/>
            <a:ext cx="1978220" cy="32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Booking engine</a:t>
            </a:r>
            <a:endParaRPr/>
          </a:p>
        </p:txBody>
      </p:sp>
      <p:cxnSp>
        <p:nvCxnSpPr>
          <p:cNvPr id="96" name="Google Shape;96;p13"/>
          <p:cNvCxnSpPr/>
          <p:nvPr/>
        </p:nvCxnSpPr>
        <p:spPr>
          <a:xfrm>
            <a:off x="2694499" y="3502786"/>
            <a:ext cx="2277416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13"/>
          <p:cNvSpPr txBox="1"/>
          <p:nvPr/>
        </p:nvSpPr>
        <p:spPr>
          <a:xfrm>
            <a:off x="8349307" y="6113027"/>
            <a:ext cx="2027750" cy="32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Kiosk check-in payment</a:t>
            </a:r>
            <a:endParaRPr/>
          </a:p>
          <a:p>
            <a:pPr marL="0" marR="0" lvl="0" indent="0" algn="r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3"/>
          <p:cNvCxnSpPr/>
          <p:nvPr/>
        </p:nvCxnSpPr>
        <p:spPr>
          <a:xfrm>
            <a:off x="10403989" y="5383851"/>
            <a:ext cx="0" cy="964246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9" name="Google Shape;99;p13"/>
          <p:cNvCxnSpPr/>
          <p:nvPr/>
        </p:nvCxnSpPr>
        <p:spPr>
          <a:xfrm rot="10800000">
            <a:off x="2201779" y="5555293"/>
            <a:ext cx="0" cy="81683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98671" y="401364"/>
            <a:ext cx="779151" cy="12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10382034" y="357700"/>
            <a:ext cx="971174" cy="32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Terminal</a:t>
            </a:r>
            <a:endParaRPr/>
          </a:p>
        </p:txBody>
      </p:sp>
      <p:cxnSp>
        <p:nvCxnSpPr>
          <p:cNvPr id="102" name="Google Shape;102;p13"/>
          <p:cNvCxnSpPr/>
          <p:nvPr/>
        </p:nvCxnSpPr>
        <p:spPr>
          <a:xfrm>
            <a:off x="9477822" y="688548"/>
            <a:ext cx="1676682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7075" y="3739426"/>
            <a:ext cx="1676680" cy="227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 rotWithShape="1">
          <a:blip r:embed="rId7">
            <a:alphaModFix/>
          </a:blip>
          <a:srcRect t="1394" b="38839"/>
          <a:stretch/>
        </p:blipFill>
        <p:spPr>
          <a:xfrm>
            <a:off x="4557325" y="2876077"/>
            <a:ext cx="3689788" cy="207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7962" y="2572924"/>
            <a:ext cx="4392962" cy="3540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87845" y="1543056"/>
            <a:ext cx="935648" cy="1848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7867749" y="1991568"/>
            <a:ext cx="1978220" cy="32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E64"/>
              </a:buClr>
              <a:buSzPts val="216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Booking confirmation</a:t>
            </a:r>
            <a:endParaRPr/>
          </a:p>
        </p:txBody>
      </p:sp>
      <p:cxnSp>
        <p:nvCxnSpPr>
          <p:cNvPr id="108" name="Google Shape;108;p13"/>
          <p:cNvCxnSpPr/>
          <p:nvPr/>
        </p:nvCxnSpPr>
        <p:spPr>
          <a:xfrm>
            <a:off x="7942905" y="2329692"/>
            <a:ext cx="2277416" cy="0"/>
          </a:xfrm>
          <a:prstGeom prst="straightConnector1">
            <a:avLst/>
          </a:prstGeom>
          <a:noFill/>
          <a:ln w="9525" cap="flat" cmpd="sng">
            <a:solidFill>
              <a:srgbClr val="F7BCF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p13"/>
          <p:cNvSpPr/>
          <p:nvPr/>
        </p:nvSpPr>
        <p:spPr>
          <a:xfrm>
            <a:off x="10245127" y="1577974"/>
            <a:ext cx="820384" cy="1774825"/>
          </a:xfrm>
          <a:prstGeom prst="roundRect">
            <a:avLst>
              <a:gd name="adj" fmla="val 850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l="6047" r="7341"/>
          <a:stretch/>
        </p:blipFill>
        <p:spPr>
          <a:xfrm>
            <a:off x="10245127" y="1587853"/>
            <a:ext cx="820384" cy="1764946"/>
          </a:xfrm>
          <a:prstGeom prst="roundRect">
            <a:avLst>
              <a:gd name="adj" fmla="val 10182"/>
            </a:avLst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621417" y="545150"/>
            <a:ext cx="1268343" cy="307214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000" tIns="43200" rIns="72000" bIns="36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Mews Payments</a:t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13" name="Google Shape;113;p1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3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15" name="Google Shape;115;p13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51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ase Study">
  <p:cSld name="1_Case Study">
    <p:bg>
      <p:bgPr>
        <a:solidFill>
          <a:srgbClr val="171E35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>
            <a:off x="5102087" y="0"/>
            <a:ext cx="7089913" cy="68686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4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21" name="Google Shape;121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4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body" idx="2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41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ase Study">
  <p:cSld name="3_Case Study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0" y="0"/>
            <a:ext cx="5102087" cy="6868633"/>
          </a:xfrm>
          <a:prstGeom prst="rect">
            <a:avLst/>
          </a:prstGeom>
          <a:solidFill>
            <a:schemeClr val="accent2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31" name="Google Shape;131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5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33" name="Google Shape;133;p15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5"/>
          <p:cNvSpPr txBox="1">
            <a:spLocks noGrp="1"/>
          </p:cNvSpPr>
          <p:nvPr>
            <p:ph type="body" idx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E35"/>
              </a:buClr>
              <a:buSzPts val="4000"/>
              <a:buNone/>
              <a:defRPr sz="4000">
                <a:solidFill>
                  <a:srgbClr val="171E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2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rgbClr val="171E35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2870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Case Study">
  <p:cSld name="5_Case Study"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41" name="Google Shape;141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6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E35"/>
              </a:buClr>
              <a:buSzPts val="4000"/>
              <a:buNone/>
              <a:defRPr sz="4000">
                <a:solidFill>
                  <a:srgbClr val="171E3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2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rgbClr val="171E35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3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rgbClr val="171E35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1034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Case Study">
  <p:cSld name="6_Case Study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5263163" y="0"/>
            <a:ext cx="6928837" cy="6868633"/>
          </a:xfrm>
          <a:prstGeom prst="rect">
            <a:avLst/>
          </a:prstGeom>
          <a:solidFill>
            <a:schemeClr val="accent2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1" name="Google Shape;151;p17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52" name="Google Shape;152;p1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7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54" name="Google Shape;154;p17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890234" y="2002715"/>
            <a:ext cx="3191436" cy="317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CED6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148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﹢"/>
              <a:defRPr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body" idx="2"/>
          </p:nvPr>
        </p:nvSpPr>
        <p:spPr>
          <a:xfrm>
            <a:off x="7309927" y="2928731"/>
            <a:ext cx="2536438" cy="10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rgbClr val="171E35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61025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ase Study">
  <p:cSld name="4_Case Study"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0" y="0"/>
            <a:ext cx="6928837" cy="6868633"/>
          </a:xfrm>
          <a:prstGeom prst="rect">
            <a:avLst/>
          </a:prstGeom>
          <a:solidFill>
            <a:schemeClr val="accent2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62" name="Google Shape;162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8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64" name="Google Shape;164;p18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7781364" y="2002715"/>
            <a:ext cx="3191436" cy="317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CED6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1148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Char char="﹢"/>
              <a:defRPr/>
            </a:lvl2pPr>
            <a:lvl3pPr marL="1371600" lvl="2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body" idx="2"/>
          </p:nvPr>
        </p:nvSpPr>
        <p:spPr>
          <a:xfrm>
            <a:off x="2196199" y="2928731"/>
            <a:ext cx="2536438" cy="10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rgbClr val="171E35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7197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ase Study">
  <p:cSld name="2_Case Study">
    <p:bg>
      <p:bgPr>
        <a:solidFill>
          <a:srgbClr val="171E35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171" name="Google Shape;171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9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669662" y="906257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2"/>
          </p:nvPr>
        </p:nvSpPr>
        <p:spPr>
          <a:xfrm>
            <a:off x="669030" y="1831769"/>
            <a:ext cx="4064706" cy="337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NTR"/>
              <a:buNone/>
              <a:defRPr sz="18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1249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_02">
  <p:cSld name="Statement_0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420688" y="396875"/>
            <a:ext cx="10758487" cy="6461125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1964267" y="2800891"/>
            <a:ext cx="7405511" cy="317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 sz="18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2"/>
          </p:nvPr>
        </p:nvSpPr>
        <p:spPr>
          <a:xfrm>
            <a:off x="1964265" y="2215971"/>
            <a:ext cx="7405514" cy="26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5CED6"/>
              </a:buClr>
              <a:buSzPts val="1600"/>
              <a:buNone/>
              <a:defRPr sz="1600">
                <a:solidFill>
                  <a:srgbClr val="C5CED6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 sz="1800">
                <a:solidFill>
                  <a:schemeClr val="accent1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82" name="Google Shape;182;p20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183" name="Google Shape;183;p2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0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185" name="Google Shape;185;p20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299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ph+Copy_04">
  <p:cSld name="Graph+Copy_04">
    <p:bg>
      <p:bgPr>
        <a:solidFill>
          <a:srgbClr val="171E3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 rotWithShape="1">
          <a:blip r:embed="rId2">
            <a:alphaModFix amt="15000"/>
          </a:blip>
          <a:srcRect/>
          <a:stretch/>
        </p:blipFill>
        <p:spPr>
          <a:xfrm rot="5400000">
            <a:off x="11515958" y="734654"/>
            <a:ext cx="447384" cy="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88784" y="985493"/>
            <a:ext cx="6635974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2"/>
          </p:nvPr>
        </p:nvSpPr>
        <p:spPr>
          <a:xfrm>
            <a:off x="898763" y="2506615"/>
            <a:ext cx="2580215" cy="2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body" idx="3"/>
          </p:nvPr>
        </p:nvSpPr>
        <p:spPr>
          <a:xfrm>
            <a:off x="888784" y="2866236"/>
            <a:ext cx="2590194" cy="124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4"/>
          </p:nvPr>
        </p:nvSpPr>
        <p:spPr>
          <a:xfrm>
            <a:off x="4135258" y="2506615"/>
            <a:ext cx="2580215" cy="2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5"/>
          </p:nvPr>
        </p:nvSpPr>
        <p:spPr>
          <a:xfrm>
            <a:off x="4125279" y="2866236"/>
            <a:ext cx="2590194" cy="124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6"/>
          </p:nvPr>
        </p:nvSpPr>
        <p:spPr>
          <a:xfrm>
            <a:off x="898763" y="4346934"/>
            <a:ext cx="2580215" cy="2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7"/>
          </p:nvPr>
        </p:nvSpPr>
        <p:spPr>
          <a:xfrm>
            <a:off x="888784" y="4706555"/>
            <a:ext cx="2590194" cy="124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body" idx="8"/>
          </p:nvPr>
        </p:nvSpPr>
        <p:spPr>
          <a:xfrm>
            <a:off x="4135258" y="4346934"/>
            <a:ext cx="2580215" cy="280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9"/>
          </p:nvPr>
        </p:nvSpPr>
        <p:spPr>
          <a:xfrm>
            <a:off x="4125279" y="4706555"/>
            <a:ext cx="2590194" cy="1243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>
            <a:spLocks noGrp="1"/>
          </p:cNvSpPr>
          <p:nvPr>
            <p:ph type="pic" idx="13"/>
          </p:nvPr>
        </p:nvSpPr>
        <p:spPr>
          <a:xfrm>
            <a:off x="7524758" y="2187266"/>
            <a:ext cx="4667242" cy="3816491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72137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_02">
  <p:cSld name="Team_02">
    <p:bg>
      <p:bgPr>
        <a:solidFill>
          <a:srgbClr val="171E35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body" idx="1"/>
          </p:nvPr>
        </p:nvSpPr>
        <p:spPr>
          <a:xfrm>
            <a:off x="882014" y="722314"/>
            <a:ext cx="8038466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>
            <a:spLocks noGrp="1"/>
          </p:cNvSpPr>
          <p:nvPr>
            <p:ph type="pic" idx="2"/>
          </p:nvPr>
        </p:nvSpPr>
        <p:spPr>
          <a:xfrm>
            <a:off x="882014" y="149246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3" name="Google Shape;203;p22"/>
          <p:cNvSpPr>
            <a:spLocks noGrp="1"/>
          </p:cNvSpPr>
          <p:nvPr>
            <p:ph type="pic" idx="3"/>
          </p:nvPr>
        </p:nvSpPr>
        <p:spPr>
          <a:xfrm>
            <a:off x="3479693" y="149246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22"/>
          <p:cNvSpPr>
            <a:spLocks noGrp="1"/>
          </p:cNvSpPr>
          <p:nvPr>
            <p:ph type="pic" idx="4"/>
          </p:nvPr>
        </p:nvSpPr>
        <p:spPr>
          <a:xfrm>
            <a:off x="6077372" y="149246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5" name="Google Shape;205;p22"/>
          <p:cNvSpPr>
            <a:spLocks noGrp="1"/>
          </p:cNvSpPr>
          <p:nvPr>
            <p:ph type="pic" idx="5"/>
          </p:nvPr>
        </p:nvSpPr>
        <p:spPr>
          <a:xfrm>
            <a:off x="8675052" y="149246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6" name="Google Shape;206;p22"/>
          <p:cNvSpPr>
            <a:spLocks noGrp="1"/>
          </p:cNvSpPr>
          <p:nvPr>
            <p:ph type="pic" idx="6"/>
          </p:nvPr>
        </p:nvSpPr>
        <p:spPr>
          <a:xfrm>
            <a:off x="882014" y="396905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7" name="Google Shape;207;p22"/>
          <p:cNvSpPr>
            <a:spLocks noGrp="1"/>
          </p:cNvSpPr>
          <p:nvPr>
            <p:ph type="pic" idx="7"/>
          </p:nvPr>
        </p:nvSpPr>
        <p:spPr>
          <a:xfrm>
            <a:off x="3479693" y="396905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2"/>
          <p:cNvSpPr>
            <a:spLocks noGrp="1"/>
          </p:cNvSpPr>
          <p:nvPr>
            <p:ph type="pic" idx="8"/>
          </p:nvPr>
        </p:nvSpPr>
        <p:spPr>
          <a:xfrm>
            <a:off x="6077372" y="396905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2"/>
          <p:cNvSpPr>
            <a:spLocks noGrp="1"/>
          </p:cNvSpPr>
          <p:nvPr>
            <p:ph type="pic" idx="9"/>
          </p:nvPr>
        </p:nvSpPr>
        <p:spPr>
          <a:xfrm>
            <a:off x="8675052" y="3969051"/>
            <a:ext cx="1230312" cy="1231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2"/>
          <p:cNvSpPr txBox="1">
            <a:spLocks noGrp="1"/>
          </p:cNvSpPr>
          <p:nvPr>
            <p:ph type="body" idx="13"/>
          </p:nvPr>
        </p:nvSpPr>
        <p:spPr>
          <a:xfrm>
            <a:off x="556894" y="3205787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body" idx="14"/>
          </p:nvPr>
        </p:nvSpPr>
        <p:spPr>
          <a:xfrm>
            <a:off x="376751" y="2949837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5"/>
          </p:nvPr>
        </p:nvSpPr>
        <p:spPr>
          <a:xfrm>
            <a:off x="3141570" y="3205787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6"/>
          </p:nvPr>
        </p:nvSpPr>
        <p:spPr>
          <a:xfrm>
            <a:off x="2961427" y="2949837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body" idx="17"/>
          </p:nvPr>
        </p:nvSpPr>
        <p:spPr>
          <a:xfrm>
            <a:off x="5731720" y="3205787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body" idx="18"/>
          </p:nvPr>
        </p:nvSpPr>
        <p:spPr>
          <a:xfrm>
            <a:off x="5551577" y="2949837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9"/>
          </p:nvPr>
        </p:nvSpPr>
        <p:spPr>
          <a:xfrm>
            <a:off x="8350262" y="3205787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body" idx="20"/>
          </p:nvPr>
        </p:nvSpPr>
        <p:spPr>
          <a:xfrm>
            <a:off x="8170119" y="2949837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body" idx="21"/>
          </p:nvPr>
        </p:nvSpPr>
        <p:spPr>
          <a:xfrm>
            <a:off x="556894" y="5678054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body" idx="22"/>
          </p:nvPr>
        </p:nvSpPr>
        <p:spPr>
          <a:xfrm>
            <a:off x="376751" y="5422104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23"/>
          </p:nvPr>
        </p:nvSpPr>
        <p:spPr>
          <a:xfrm>
            <a:off x="3141570" y="5678054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body" idx="24"/>
          </p:nvPr>
        </p:nvSpPr>
        <p:spPr>
          <a:xfrm>
            <a:off x="2961427" y="5422104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25"/>
          </p:nvPr>
        </p:nvSpPr>
        <p:spPr>
          <a:xfrm>
            <a:off x="5731720" y="5678054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26"/>
          </p:nvPr>
        </p:nvSpPr>
        <p:spPr>
          <a:xfrm>
            <a:off x="5551577" y="5422104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27"/>
          </p:nvPr>
        </p:nvSpPr>
        <p:spPr>
          <a:xfrm>
            <a:off x="8350262" y="5678054"/>
            <a:ext cx="1897788" cy="36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body" idx="28"/>
          </p:nvPr>
        </p:nvSpPr>
        <p:spPr>
          <a:xfrm>
            <a:off x="8170119" y="5422104"/>
            <a:ext cx="2258076" cy="21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26" name="Google Shape;226;p22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227" name="Google Shape;227;p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2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29" name="Google Shape;229;p22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550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st_01">
  <p:cSld name="Host_01">
    <p:bg>
      <p:bgPr>
        <a:solidFill>
          <a:srgbClr val="171E35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4629539" y="3897235"/>
            <a:ext cx="3619465" cy="281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3"/>
          <p:cNvSpPr>
            <a:spLocks noGrp="1"/>
          </p:cNvSpPr>
          <p:nvPr>
            <p:ph type="pic" idx="2"/>
          </p:nvPr>
        </p:nvSpPr>
        <p:spPr>
          <a:xfrm>
            <a:off x="882013" y="1935880"/>
            <a:ext cx="3060985" cy="3059265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3"/>
          <p:cNvSpPr txBox="1"/>
          <p:nvPr/>
        </p:nvSpPr>
        <p:spPr>
          <a:xfrm>
            <a:off x="4543529" y="2276160"/>
            <a:ext cx="3705475" cy="143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host for the day</a:t>
            </a:r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body" idx="3"/>
          </p:nvPr>
        </p:nvSpPr>
        <p:spPr>
          <a:xfrm>
            <a:off x="4629150" y="4302174"/>
            <a:ext cx="3619465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body" idx="4"/>
          </p:nvPr>
        </p:nvSpPr>
        <p:spPr>
          <a:xfrm>
            <a:off x="867940" y="742632"/>
            <a:ext cx="3867573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239" name="Google Shape;239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3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41" name="Google Shape;241;p23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57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st_02">
  <p:cSld name="Host_02">
    <p:bg>
      <p:bgPr>
        <a:solidFill>
          <a:srgbClr val="171E35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>
            <a:off x="7077399" y="0"/>
            <a:ext cx="5114601" cy="6858000"/>
          </a:xfrm>
          <a:prstGeom prst="rect">
            <a:avLst/>
          </a:prstGeom>
          <a:solidFill>
            <a:srgbClr val="EBEF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8051932" y="2407110"/>
            <a:ext cx="2620423" cy="245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24"/>
          <p:cNvCxnSpPr>
            <a:stCxn id="248" idx="4"/>
          </p:cNvCxnSpPr>
          <p:nvPr/>
        </p:nvCxnSpPr>
        <p:spPr>
          <a:xfrm>
            <a:off x="1922940" y="5166800"/>
            <a:ext cx="0" cy="1691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9" name="Google Shape;249;p24"/>
          <p:cNvCxnSpPr/>
          <p:nvPr/>
        </p:nvCxnSpPr>
        <p:spPr>
          <a:xfrm>
            <a:off x="7077399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0" name="Google Shape;250;p24"/>
          <p:cNvSpPr txBox="1">
            <a:spLocks noGrp="1"/>
          </p:cNvSpPr>
          <p:nvPr>
            <p:ph type="body" idx="1"/>
          </p:nvPr>
        </p:nvSpPr>
        <p:spPr>
          <a:xfrm>
            <a:off x="3478067" y="2801746"/>
            <a:ext cx="3288490" cy="115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body" idx="2"/>
          </p:nvPr>
        </p:nvSpPr>
        <p:spPr>
          <a:xfrm>
            <a:off x="3478067" y="4045139"/>
            <a:ext cx="3288487" cy="84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body" idx="3"/>
          </p:nvPr>
        </p:nvSpPr>
        <p:spPr>
          <a:xfrm>
            <a:off x="7747817" y="2144410"/>
            <a:ext cx="2924536" cy="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4"/>
          </p:nvPr>
        </p:nvSpPr>
        <p:spPr>
          <a:xfrm>
            <a:off x="7747817" y="2673054"/>
            <a:ext cx="2669557" cy="309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0000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>
                <a:solidFill>
                  <a:srgbClr val="000000"/>
                </a:solidFill>
              </a:defRPr>
            </a:lvl1pPr>
            <a:lvl2pPr marL="914400" lvl="1" indent="-35433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980"/>
              <a:buChar char="﹢"/>
              <a:defRPr sz="1100"/>
            </a:lvl2pPr>
            <a:lvl3pPr marL="1371600" lvl="2" indent="-2984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4"/>
          <p:cNvSpPr>
            <a:spLocks noGrp="1"/>
          </p:cNvSpPr>
          <p:nvPr>
            <p:ph type="pic" idx="5"/>
          </p:nvPr>
        </p:nvSpPr>
        <p:spPr>
          <a:xfrm>
            <a:off x="738074" y="2798400"/>
            <a:ext cx="2369732" cy="23684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4"/>
          <p:cNvSpPr txBox="1">
            <a:spLocks noGrp="1"/>
          </p:cNvSpPr>
          <p:nvPr>
            <p:ph type="body" idx="6"/>
          </p:nvPr>
        </p:nvSpPr>
        <p:spPr>
          <a:xfrm>
            <a:off x="738074" y="1051828"/>
            <a:ext cx="5668907" cy="84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256" name="Google Shape;256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4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58" name="Google Shape;258;p24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0033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171E35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body" idx="1"/>
          </p:nvPr>
        </p:nvSpPr>
        <p:spPr>
          <a:xfrm>
            <a:off x="882014" y="5567364"/>
            <a:ext cx="4334050" cy="13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25"/>
          <p:cNvSpPr txBox="1">
            <a:spLocks noGrp="1"/>
          </p:cNvSpPr>
          <p:nvPr>
            <p:ph type="body" idx="2"/>
          </p:nvPr>
        </p:nvSpPr>
        <p:spPr>
          <a:xfrm>
            <a:off x="882014" y="5308175"/>
            <a:ext cx="4334050" cy="135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3"/>
          </p:nvPr>
        </p:nvSpPr>
        <p:spPr>
          <a:xfrm>
            <a:off x="876512" y="1074252"/>
            <a:ext cx="7416800" cy="3760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marL="914400" lvl="1" indent="-64008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6480"/>
              <a:buChar char="﹢"/>
              <a:defRPr sz="3600"/>
            </a:lvl2pPr>
            <a:lvl3pPr marL="1371600" lvl="2" indent="-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4pPr>
            <a:lvl5pPr marL="2286000" lvl="4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5" name="Google Shape;265;p25"/>
          <p:cNvGrpSpPr/>
          <p:nvPr/>
        </p:nvGrpSpPr>
        <p:grpSpPr>
          <a:xfrm>
            <a:off x="11459594" y="399550"/>
            <a:ext cx="382298" cy="6058900"/>
            <a:chOff x="11459594" y="324770"/>
            <a:chExt cx="382298" cy="6058900"/>
          </a:xfrm>
        </p:grpSpPr>
        <p:pic>
          <p:nvPicPr>
            <p:cNvPr id="266" name="Google Shape;266;p2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1245326" y="910836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5"/>
            <p:cNvSpPr txBox="1"/>
            <p:nvPr/>
          </p:nvSpPr>
          <p:spPr>
            <a:xfrm rot="5400000">
              <a:off x="11003400" y="2461423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68" name="Google Shape;268;p25"/>
            <p:cNvSpPr txBox="1"/>
            <p:nvPr/>
          </p:nvSpPr>
          <p:spPr>
            <a:xfrm rot="5400000">
              <a:off x="11003400" y="5444342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11459594" y="324770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1459594" y="1784658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lt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93901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sults">
  <p:cSld name="Results"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3" name="Google Shape;273;p26"/>
          <p:cNvSpPr txBox="1">
            <a:spLocks noGrp="1"/>
          </p:cNvSpPr>
          <p:nvPr>
            <p:ph type="body" idx="1"/>
          </p:nvPr>
        </p:nvSpPr>
        <p:spPr>
          <a:xfrm>
            <a:off x="874713" y="722313"/>
            <a:ext cx="3853143" cy="47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2"/>
          </p:nvPr>
        </p:nvSpPr>
        <p:spPr>
          <a:xfrm>
            <a:off x="741829" y="2099733"/>
            <a:ext cx="4612342" cy="2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body" idx="3"/>
          </p:nvPr>
        </p:nvSpPr>
        <p:spPr>
          <a:xfrm>
            <a:off x="741829" y="5750558"/>
            <a:ext cx="4612342" cy="48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4"/>
          </p:nvPr>
        </p:nvSpPr>
        <p:spPr>
          <a:xfrm>
            <a:off x="6837829" y="2099733"/>
            <a:ext cx="4612342" cy="274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body" idx="5"/>
          </p:nvPr>
        </p:nvSpPr>
        <p:spPr>
          <a:xfrm>
            <a:off x="6837829" y="5750558"/>
            <a:ext cx="4612342" cy="489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219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Results">
  <p:cSld name="3_Results"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171E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"/>
          </p:nvPr>
        </p:nvSpPr>
        <p:spPr>
          <a:xfrm>
            <a:off x="874714" y="722313"/>
            <a:ext cx="4125178" cy="5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2"/>
          </p:nvPr>
        </p:nvSpPr>
        <p:spPr>
          <a:xfrm>
            <a:off x="6840991" y="722313"/>
            <a:ext cx="4125178" cy="5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600"/>
              <a:buChar char="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82" name="Google Shape;282;p27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283" name="Google Shape;283;p2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7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285" name="Google Shape;285;p27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486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Results">
  <p:cSld name="1_Results"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8"/>
          <p:cNvGrpSpPr/>
          <p:nvPr/>
        </p:nvGrpSpPr>
        <p:grpSpPr>
          <a:xfrm>
            <a:off x="6901026" y="666730"/>
            <a:ext cx="3118402" cy="5533527"/>
            <a:chOff x="7216616" y="666730"/>
            <a:chExt cx="3118402" cy="5533527"/>
          </a:xfrm>
        </p:grpSpPr>
        <p:pic>
          <p:nvPicPr>
            <p:cNvPr id="290" name="Google Shape;290;p2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48040" y="4613765"/>
              <a:ext cx="1514082" cy="194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8"/>
            <p:cNvSpPr/>
            <p:nvPr/>
          </p:nvSpPr>
          <p:spPr>
            <a:xfrm>
              <a:off x="7308995" y="803330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385195" y="905190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216616" y="801715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241146" y="666730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14422" y="715967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308995" y="3214591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7429037" y="3270027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276637" y="3313066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308995" y="3111116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447827" y="3125384"/>
              <a:ext cx="2887191" cy="288719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65194" y="3063556"/>
              <a:ext cx="1892300" cy="74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28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03" name="Google Shape;30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8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305" name="Google Shape;305;p28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28"/>
          <p:cNvSpPr txBox="1">
            <a:spLocks noGrp="1"/>
          </p:cNvSpPr>
          <p:nvPr>
            <p:ph type="body" idx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28"/>
          <p:cNvSpPr txBox="1">
            <a:spLocks noGrp="1"/>
          </p:cNvSpPr>
          <p:nvPr>
            <p:ph type="body" idx="2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30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195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ntents_04">
  <p:cSld name="1_Contents_04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2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30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22250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Results">
  <p:cSld name="2_Results"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2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30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5444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Results">
  <p:cSld name="4_Results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body" idx="1"/>
          </p:nvPr>
        </p:nvSpPr>
        <p:spPr>
          <a:xfrm>
            <a:off x="881696" y="1025526"/>
            <a:ext cx="3990649" cy="92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434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3240"/>
              <a:buChar char="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2"/>
          </p:nvPr>
        </p:nvSpPr>
        <p:spPr>
          <a:xfrm>
            <a:off x="881063" y="1951038"/>
            <a:ext cx="3990975" cy="392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lvl="0" indent="-330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21" name="Google Shape;321;p31"/>
          <p:cNvGrpSpPr/>
          <p:nvPr/>
        </p:nvGrpSpPr>
        <p:grpSpPr>
          <a:xfrm>
            <a:off x="11454612" y="405684"/>
            <a:ext cx="382298" cy="6058900"/>
            <a:chOff x="11023437" y="405684"/>
            <a:chExt cx="382298" cy="605890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809169" y="991750"/>
              <a:ext cx="814458" cy="102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1"/>
            <p:cNvSpPr txBox="1"/>
            <p:nvPr/>
          </p:nvSpPr>
          <p:spPr>
            <a:xfrm rot="5400000">
              <a:off x="10567243" y="2542337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Make it remarkable.</a:t>
              </a:r>
              <a:endParaRPr/>
            </a:p>
          </p:txBody>
        </p:sp>
        <p:sp>
          <p:nvSpPr>
            <p:cNvPr id="324" name="Google Shape;324;p31"/>
            <p:cNvSpPr txBox="1"/>
            <p:nvPr/>
          </p:nvSpPr>
          <p:spPr>
            <a:xfrm rot="5400000">
              <a:off x="10567243" y="5525256"/>
              <a:ext cx="129468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Mews.com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1023437" y="405684"/>
              <a:ext cx="382298" cy="127481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1023437" y="1865572"/>
              <a:ext cx="382298" cy="4599012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9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874713" y="72231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1148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NTR"/>
              <a:buChar char="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0259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3">
          <p15:clr>
            <a:srgbClr val="F26B43"/>
          </p15:clr>
        </p15:guide>
        <p15:guide id="2" pos="551">
          <p15:clr>
            <a:srgbClr val="F26B43"/>
          </p15:clr>
        </p15:guide>
        <p15:guide id="3" pos="2983">
          <p15:clr>
            <a:srgbClr val="F26B43"/>
          </p15:clr>
        </p15:guide>
        <p15:guide id="4" pos="7287">
          <p15:clr>
            <a:srgbClr val="F26B43"/>
          </p15:clr>
        </p15:guide>
        <p15:guide id="5" orient="horz" pos="455">
          <p15:clr>
            <a:srgbClr val="F26B43"/>
          </p15:clr>
        </p15:guide>
        <p15:guide id="6" orient="horz" pos="3903">
          <p15:clr>
            <a:srgbClr val="F26B43"/>
          </p15:clr>
        </p15:guide>
        <p15:guide id="7" pos="3844">
          <p15:clr>
            <a:srgbClr val="F26B43"/>
          </p15:clr>
        </p15:guide>
        <p15:guide id="8" pos="4706">
          <p15:clr>
            <a:srgbClr val="F26B43"/>
          </p15:clr>
        </p15:guide>
        <p15:guide id="9" pos="5564">
          <p15:clr>
            <a:srgbClr val="F26B43"/>
          </p15:clr>
        </p15:guide>
        <p15:guide id="10" pos="64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psignal.com/2020/11/18/rails-model-patterns-and-anti-patterns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601870" y="2174884"/>
            <a:ext cx="93759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Rails model anti-patterns</a:t>
            </a:r>
            <a:endParaRPr sz="6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"/>
          <p:cNvSpPr txBox="1"/>
          <p:nvPr/>
        </p:nvSpPr>
        <p:spPr>
          <a:xfrm>
            <a:off x="5453743" y="61068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"/>
          <p:cNvSpPr txBox="1"/>
          <p:nvPr/>
        </p:nvSpPr>
        <p:spPr>
          <a:xfrm>
            <a:off x="595196" y="4979425"/>
            <a:ext cx="5204014" cy="106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Dominik </a:t>
            </a:r>
            <a:r>
              <a:rPr lang="en-US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Mačković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Senior Full Stack Engineer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Mews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19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>
          <a:extLst>
            <a:ext uri="{FF2B5EF4-FFF2-40B4-BE49-F238E27FC236}">
              <a16:creationId xmlns:a16="http://schemas.microsoft.com/office/drawing/2014/main" id="{E17C1165-A70F-58B0-53B9-A9B34F617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e9fa0e84_0_14">
            <a:extLst>
              <a:ext uri="{FF2B5EF4-FFF2-40B4-BE49-F238E27FC236}">
                <a16:creationId xmlns:a16="http://schemas.microsoft.com/office/drawing/2014/main" id="{AAEA81B4-DE38-4C2A-1D91-D430B40D3696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afe9fa0e84_0_14">
            <a:extLst>
              <a:ext uri="{FF2B5EF4-FFF2-40B4-BE49-F238E27FC236}">
                <a16:creationId xmlns:a16="http://schemas.microsoft.com/office/drawing/2014/main" id="{3BC86D2E-D7B0-6213-5D9B-1769922FA842}"/>
              </a:ext>
            </a:extLst>
          </p:cNvPr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Follow Law of Demeter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338994E-8B77-FB6B-57D5-3B8E18E4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15" y="1400879"/>
            <a:ext cx="8383170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76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>
          <a:extLst>
            <a:ext uri="{FF2B5EF4-FFF2-40B4-BE49-F238E27FC236}">
              <a16:creationId xmlns:a16="http://schemas.microsoft.com/office/drawing/2014/main" id="{EBEEEFDE-2AF9-E46D-5224-7CF0350F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e9fa0e84_0_14">
            <a:extLst>
              <a:ext uri="{FF2B5EF4-FFF2-40B4-BE49-F238E27FC236}">
                <a16:creationId xmlns:a16="http://schemas.microsoft.com/office/drawing/2014/main" id="{707B2A43-768D-4611-F38C-D422E17F9DC9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afe9fa0e84_0_14">
            <a:extLst>
              <a:ext uri="{FF2B5EF4-FFF2-40B4-BE49-F238E27FC236}">
                <a16:creationId xmlns:a16="http://schemas.microsoft.com/office/drawing/2014/main" id="{A5B920F1-DDBF-EA3D-C79A-5A86F2E897EF}"/>
              </a:ext>
            </a:extLst>
          </p:cNvPr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Follow Law of Demeter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CEB1A2-D510-4A96-5923-4FD6713B1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418" y="2073053"/>
            <a:ext cx="331516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>
          <a:extLst>
            <a:ext uri="{FF2B5EF4-FFF2-40B4-BE49-F238E27FC236}">
              <a16:creationId xmlns:a16="http://schemas.microsoft.com/office/drawing/2014/main" id="{58DAB4F8-34C1-092C-AF3A-10A69F18F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e9fa0e84_0_14">
            <a:extLst>
              <a:ext uri="{FF2B5EF4-FFF2-40B4-BE49-F238E27FC236}">
                <a16:creationId xmlns:a16="http://schemas.microsoft.com/office/drawing/2014/main" id="{4096CFC1-A8E4-CA2A-6209-B4DFF9FC3D1F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afe9fa0e84_0_14">
            <a:extLst>
              <a:ext uri="{FF2B5EF4-FFF2-40B4-BE49-F238E27FC236}">
                <a16:creationId xmlns:a16="http://schemas.microsoft.com/office/drawing/2014/main" id="{5AABFCF7-76BB-2EAF-619A-C797AFA40E5F}"/>
              </a:ext>
            </a:extLst>
          </p:cNvPr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Follow Law of Demeter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3381F4A-BED4-0881-5F71-2043BD76C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29" y="2112787"/>
            <a:ext cx="5794141" cy="29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/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Use finders on correct models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afe9fa0e84_0_21"/>
          <p:cNvSpPr txBox="1"/>
          <p:nvPr/>
        </p:nvSpPr>
        <p:spPr>
          <a:xfrm>
            <a:off x="887104" y="1524000"/>
            <a:ext cx="9216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Move finders from views and controllers</a:t>
            </a:r>
            <a:endParaRPr sz="2400" dirty="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Create a method or scope</a:t>
            </a:r>
            <a:endParaRPr sz="2400" dirty="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Follow the Law of Demeter and place the methods into correct model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AA8FC57F-33E9-F2AB-A2B5-E0CFDD915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0378CF5E-0802-CF4D-A2BA-1BD56B33BF98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C1160C7F-9F3B-44E0-4C59-905762953808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Use finders on correct models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49A1643-CB5A-97AF-A06C-6A41610C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2132432"/>
            <a:ext cx="10592960" cy="25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0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F028BE3D-EBB8-288C-EB8A-9FE40D1A7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36E1CCEA-BFDB-EBC2-8F08-ECCB15F4CABE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4508CF34-7DC6-F3AB-B66D-5510C33BB995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Use finders on correct models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0EFDE1C-5B0F-B1B5-D0BA-76E19E7C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884" y="1679488"/>
            <a:ext cx="8707065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21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7AA93661-9A50-BCCC-AA32-84EB11F8F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27D1BC5A-420B-4AA4-FB59-83A34A0623B7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FD15B50A-011C-DE69-E391-EB664815D196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Use finders on correct models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EB489F85-6857-51A9-4F1F-A9B4084A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3" y="2792325"/>
            <a:ext cx="9061073" cy="16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4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7E1A16F6-F0BD-A903-A782-D76BCC6B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CF3546CF-65F2-7E30-C778-7541C5BCBFE2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5E10A1B1-2E04-E901-8A98-FEF103D407D4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Use finders on correct models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8C73943-8E5B-A8B5-58CA-AF7D61FB5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80" y="2795498"/>
            <a:ext cx="8150040" cy="152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4C9FB453-03AB-3B59-B971-BE4F2803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BFB73F48-966B-3982-3E8F-96D4FD7F2263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A1CF2AB3-0F46-8D95-1955-11A475889375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Use finders on correct models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F841EE52-E8FA-5AE1-B4BC-B8C1ADA99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52" y="2698646"/>
            <a:ext cx="5519696" cy="17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7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9">
          <a:extLst>
            <a:ext uri="{FF2B5EF4-FFF2-40B4-BE49-F238E27FC236}">
              <a16:creationId xmlns:a16="http://schemas.microsoft.com/office/drawing/2014/main" id="{DCF5AF02-8537-4BAB-EAC7-5C51D5E33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fe9fa0e84_0_21">
            <a:extLst>
              <a:ext uri="{FF2B5EF4-FFF2-40B4-BE49-F238E27FC236}">
                <a16:creationId xmlns:a16="http://schemas.microsoft.com/office/drawing/2014/main" id="{E133C416-F97F-D905-CBF8-00DF2CC48D80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2afe9fa0e84_0_21">
            <a:extLst>
              <a:ext uri="{FF2B5EF4-FFF2-40B4-BE49-F238E27FC236}">
                <a16:creationId xmlns:a16="http://schemas.microsoft.com/office/drawing/2014/main" id="{76F1B953-30C1-D5CB-E21B-58C888A160B3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Use finders on correct models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A82BC7A-0154-2640-3728-31740750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58" y="2255680"/>
            <a:ext cx="8460284" cy="26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3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"/>
          <p:cNvSpPr txBox="1"/>
          <p:nvPr/>
        </p:nvSpPr>
        <p:spPr>
          <a:xfrm>
            <a:off x="5453743" y="61068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red ship in the ice&#10;&#10;Description automatically generated">
            <a:extLst>
              <a:ext uri="{FF2B5EF4-FFF2-40B4-BE49-F238E27FC236}">
                <a16:creationId xmlns:a16="http://schemas.microsoft.com/office/drawing/2014/main" id="{5125FB81-81A3-968D-5221-965CA21AA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15" y="667403"/>
            <a:ext cx="8049918" cy="56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00d22e74b_0_7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b00d22e74b_0_7"/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Fat models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b00d22e74b_0_7"/>
          <p:cNvSpPr txBox="1"/>
          <p:nvPr/>
        </p:nvSpPr>
        <p:spPr>
          <a:xfrm>
            <a:off x="887104" y="1524000"/>
            <a:ext cx="92166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The more methods model has less readable it is</a:t>
            </a:r>
            <a:endParaRPr sz="2400" dirty="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Models should follow Single Responsibility Principle</a:t>
            </a:r>
            <a:endParaRPr sz="2400" dirty="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There should never be more than one reason for a class to change.</a:t>
            </a:r>
            <a:endParaRPr sz="2400" dirty="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Solutions</a:t>
            </a:r>
            <a:endParaRPr sz="2400" dirty="0">
              <a:solidFill>
                <a:schemeClr val="lt1"/>
              </a:solidFill>
            </a:endParaRPr>
          </a:p>
          <a:p>
            <a:pPr marL="914400" marR="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Move code to modules/classes</a:t>
            </a:r>
            <a:endParaRPr lang="hr-HR" sz="2400" dirty="0">
              <a:solidFill>
                <a:schemeClr val="lt1"/>
              </a:solidFill>
            </a:endParaRPr>
          </a:p>
          <a:p>
            <a:pPr marL="914400" marR="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hr-HR" sz="2400" dirty="0">
                <a:solidFill>
                  <a:schemeClr val="lt1"/>
                </a:solidFill>
              </a:rPr>
              <a:t>Template module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/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b00d22e74b_0_0"/>
          <p:cNvSpPr txBox="1"/>
          <p:nvPr/>
        </p:nvSpPr>
        <p:spPr>
          <a:xfrm>
            <a:off x="887104" y="1524000"/>
            <a:ext cx="9216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Move methods to modules and include them in models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Once modules grow too big move to specialized classes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Have Single Responsibility Principle in mind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FC9B7E1E-8C08-0D99-C2FF-83463116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980E1D0B-58CC-6A6D-16D4-2D0C51638B7D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3398F5F9-FBBF-7779-9094-689BAF4EBE0D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BFAD527C-7120-D4BE-9A40-956D8151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82" y="1557060"/>
            <a:ext cx="6496436" cy="46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0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3F5CD536-E96C-9182-DF04-5E85DA51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8DFAFD3E-CB2E-4219-1049-B3C451BA5355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6C2CCABA-49B7-39D7-96CC-96F4CF3526D5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BA94802-286E-79FF-4A1D-BA5C5C731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93" y="1628523"/>
            <a:ext cx="6139214" cy="438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63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5E479082-C26D-745E-6C04-AC5F082C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4B15229D-9BC0-A3F3-9052-56548440F454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F067CA1E-9351-1C69-5BB7-7E700224258C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76B08C-6575-0128-DC9C-20C5F054A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720" y="1984177"/>
            <a:ext cx="5302559" cy="34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ADFBAE45-8A9D-E891-0A4B-2F8081D30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CB6F0619-0944-E678-891B-1FFDEC84E6B3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99D6EE17-B81C-D4FA-67CF-23C9C86F557F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FCBCC3-4CB2-3AD7-8582-C4E87D887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41" y="2890762"/>
            <a:ext cx="4869517" cy="14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4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E3093C0E-58BF-0F2E-8536-2B0882CC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4F499ABE-93DE-878F-C767-BF1245CB178C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C1940F1D-DCB9-D6FA-EBF3-CE28A8F058A7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ADD7988-DE2C-AA38-2F21-A4118079E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420" y="1515778"/>
            <a:ext cx="5893159" cy="465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99EDD6F3-14FD-6F86-5853-14BA3518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00d22e74b_0_0">
            <a:extLst>
              <a:ext uri="{FF2B5EF4-FFF2-40B4-BE49-F238E27FC236}">
                <a16:creationId xmlns:a16="http://schemas.microsoft.com/office/drawing/2014/main" id="{1D9B1E6A-30C0-0875-4071-C7FAD6AC7C1F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b00d22e74b_0_0">
            <a:extLst>
              <a:ext uri="{FF2B5EF4-FFF2-40B4-BE49-F238E27FC236}">
                <a16:creationId xmlns:a16="http://schemas.microsoft.com/office/drawing/2014/main" id="{989539AD-6F97-5216-751A-C87EF6E04DDA}"/>
              </a:ext>
            </a:extLst>
          </p:cNvPr>
          <p:cNvSpPr txBox="1"/>
          <p:nvPr/>
        </p:nvSpPr>
        <p:spPr>
          <a:xfrm>
            <a:off x="488950" y="450850"/>
            <a:ext cx="670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Move code to modules/classes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B10F68-99D3-FA67-46B3-6042D8DD2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64" y="2825664"/>
            <a:ext cx="6401471" cy="14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01AF05B5-FB48-C044-EB07-4748B079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>
            <a:extLst>
              <a:ext uri="{FF2B5EF4-FFF2-40B4-BE49-F238E27FC236}">
                <a16:creationId xmlns:a16="http://schemas.microsoft.com/office/drawing/2014/main" id="{BF41A3F7-08EC-9DC9-3175-26A3CBFF0BE0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>
            <a:extLst>
              <a:ext uri="{FF2B5EF4-FFF2-40B4-BE49-F238E27FC236}">
                <a16:creationId xmlns:a16="http://schemas.microsoft.com/office/drawing/2014/main" id="{9BCF7696-3ADB-EEC9-82F1-FCB739B66E2A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A5A5A5"/>
                </a:solidFill>
              </a:rPr>
              <a:t>Template module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b00d22e74b_0_28">
            <a:extLst>
              <a:ext uri="{FF2B5EF4-FFF2-40B4-BE49-F238E27FC236}">
                <a16:creationId xmlns:a16="http://schemas.microsoft.com/office/drawing/2014/main" id="{2BE16BF7-C16B-798F-2AE0-D0986F0995DE}"/>
              </a:ext>
            </a:extLst>
          </p:cNvPr>
          <p:cNvSpPr txBox="1"/>
          <p:nvPr/>
        </p:nvSpPr>
        <p:spPr>
          <a:xfrm>
            <a:off x="887104" y="1524000"/>
            <a:ext cx="9216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Can be used in template pattern</a:t>
            </a: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2400" b="0" i="0" u="none" strike="noStrike" dirty="0">
                <a:solidFill>
                  <a:srgbClr val="FFFFFF"/>
                </a:solidFill>
                <a:effectLst/>
              </a:rPr>
              <a:t>Abstract methods 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in the model need to throw exception</a:t>
            </a:r>
            <a:endParaRPr lang="hr-HR" sz="2400" b="0" i="0" u="none" strike="noStrike" dirty="0">
              <a:solidFill>
                <a:srgbClr val="FFFFFF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sz="2400" b="0" i="0" u="none" strike="noStrike" dirty="0">
                <a:solidFill>
                  <a:srgbClr val="FFFFFF"/>
                </a:solidFill>
                <a:effectLst/>
              </a:rPr>
              <a:t>C</a:t>
            </a:r>
            <a:r>
              <a:rPr lang="en-US" sz="2400" b="0" i="0" u="none" strike="noStrike" dirty="0" err="1">
                <a:solidFill>
                  <a:srgbClr val="FFFFFF"/>
                </a:solidFill>
                <a:effectLst/>
              </a:rPr>
              <a:t>ontain</a:t>
            </a:r>
            <a:r>
              <a:rPr lang="hr-HR" sz="2400" b="0" i="0" u="none" strike="noStrike" dirty="0">
                <a:solidFill>
                  <a:srgbClr val="FFFFFF"/>
                </a:solidFill>
                <a:effectLst/>
              </a:rPr>
              <a:t>s</a:t>
            </a: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 only core methods</a:t>
            </a:r>
          </a:p>
        </p:txBody>
      </p:sp>
    </p:spTree>
    <p:extLst>
      <p:ext uri="{BB962C8B-B14F-4D97-AF65-F5344CB8AC3E}">
        <p14:creationId xmlns:p14="http://schemas.microsoft.com/office/powerpoint/2010/main" val="465993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7CB4A20F-7250-55A6-9660-C35350851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>
            <a:extLst>
              <a:ext uri="{FF2B5EF4-FFF2-40B4-BE49-F238E27FC236}">
                <a16:creationId xmlns:a16="http://schemas.microsoft.com/office/drawing/2014/main" id="{9C42D051-D014-868C-A7BA-82C2CCE0EBDA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>
            <a:extLst>
              <a:ext uri="{FF2B5EF4-FFF2-40B4-BE49-F238E27FC236}">
                <a16:creationId xmlns:a16="http://schemas.microsoft.com/office/drawing/2014/main" id="{932B66EC-C621-EADA-44CF-5861066326AA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A5A5A5"/>
                </a:solidFill>
              </a:rPr>
              <a:t>Template module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9D78FF-6C43-982C-33DC-F0D0549E0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00" y="1766655"/>
            <a:ext cx="6982799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7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39">
          <a:extLst>
            <a:ext uri="{FF2B5EF4-FFF2-40B4-BE49-F238E27FC236}">
              <a16:creationId xmlns:a16="http://schemas.microsoft.com/office/drawing/2014/main" id="{0C6C28E9-8463-F3A5-AB7D-C5949441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">
            <a:extLst>
              <a:ext uri="{FF2B5EF4-FFF2-40B4-BE49-F238E27FC236}">
                <a16:creationId xmlns:a16="http://schemas.microsoft.com/office/drawing/2014/main" id="{3CEDAF99-7850-F3F0-7316-BBAD8F6330AD}"/>
              </a:ext>
            </a:extLst>
          </p:cNvPr>
          <p:cNvSpPr txBox="1"/>
          <p:nvPr/>
        </p:nvSpPr>
        <p:spPr>
          <a:xfrm>
            <a:off x="5453743" y="610688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">
            <a:extLst>
              <a:ext uri="{FF2B5EF4-FFF2-40B4-BE49-F238E27FC236}">
                <a16:creationId xmlns:a16="http://schemas.microsoft.com/office/drawing/2014/main" id="{9B0B29CD-C20A-0FD4-AFE5-9FD595ECD78E}"/>
              </a:ext>
            </a:extLst>
          </p:cNvPr>
          <p:cNvSpPr txBox="1"/>
          <p:nvPr/>
        </p:nvSpPr>
        <p:spPr>
          <a:xfrm>
            <a:off x="488950" y="450850"/>
            <a:ext cx="569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What are anti-patterns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">
            <a:extLst>
              <a:ext uri="{FF2B5EF4-FFF2-40B4-BE49-F238E27FC236}">
                <a16:creationId xmlns:a16="http://schemas.microsoft.com/office/drawing/2014/main" id="{30049A07-1A2B-D4AA-F76A-9F7A7F137929}"/>
              </a:ext>
            </a:extLst>
          </p:cNvPr>
          <p:cNvSpPr txBox="1"/>
          <p:nvPr/>
        </p:nvSpPr>
        <p:spPr>
          <a:xfrm>
            <a:off x="887105" y="1524000"/>
            <a:ext cx="101598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hr-HR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Ineffective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solutions </a:t>
            </a:r>
            <a:r>
              <a:rPr lang="en-US" sz="2400" dirty="0">
                <a:solidFill>
                  <a:schemeClr val="lt1"/>
                </a:solidFill>
              </a:rPr>
              <a:t>to recurring problems</a:t>
            </a:r>
            <a:endParaRPr lang="hr-HR" sz="2400" dirty="0">
              <a:solidFill>
                <a:schemeClr val="lt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anti-patterns: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Spaghetti code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God object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Accidental complexity</a:t>
            </a:r>
            <a:endParaRPr dirty="0"/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Anti-patterns tend to: 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 complexity and maintenance costs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Increase technical debt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 code readability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 team productivity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647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9E131078-30F5-AAF9-B7AD-6439BCC1E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>
            <a:extLst>
              <a:ext uri="{FF2B5EF4-FFF2-40B4-BE49-F238E27FC236}">
                <a16:creationId xmlns:a16="http://schemas.microsoft.com/office/drawing/2014/main" id="{6730EF9D-C776-D14E-DFC4-7595A691CAB5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>
            <a:extLst>
              <a:ext uri="{FF2B5EF4-FFF2-40B4-BE49-F238E27FC236}">
                <a16:creationId xmlns:a16="http://schemas.microsoft.com/office/drawing/2014/main" id="{BEE6EDD5-0513-362F-96C2-45824DF7ECA1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A5A5A5"/>
                </a:solidFill>
              </a:rPr>
              <a:t>Template module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31566C6-3780-F15A-CC63-AD4D1DF28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4" y="2390630"/>
            <a:ext cx="3419952" cy="1038370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670675A-0C0A-A649-7767-F44B79973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67" y="1838103"/>
            <a:ext cx="4944165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Spaghetti SQL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b00d22e74b_0_21"/>
          <p:cNvSpPr txBox="1"/>
          <p:nvPr/>
        </p:nvSpPr>
        <p:spPr>
          <a:xfrm>
            <a:off x="887104" y="1524000"/>
            <a:ext cx="9216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Not all </a:t>
            </a:r>
            <a:r>
              <a:rPr lang="en-US" sz="2400" dirty="0" err="1">
                <a:solidFill>
                  <a:schemeClr val="lt1"/>
                </a:solidFill>
              </a:rPr>
              <a:t>ActiveRecord</a:t>
            </a:r>
            <a:r>
              <a:rPr lang="en-US" sz="2400" dirty="0">
                <a:solidFill>
                  <a:schemeClr val="lt1"/>
                </a:solidFill>
              </a:rPr>
              <a:t> functionalities are used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Identical query conditions are used in multiple places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Solutions: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Use scope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Use class methods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In case both get out of control extract into specialized query object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>
          <a:extLst>
            <a:ext uri="{FF2B5EF4-FFF2-40B4-BE49-F238E27FC236}">
              <a16:creationId xmlns:a16="http://schemas.microsoft.com/office/drawing/2014/main" id="{0E34FCBF-28BF-0D6F-16BE-0D057C044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>
            <a:extLst>
              <a:ext uri="{FF2B5EF4-FFF2-40B4-BE49-F238E27FC236}">
                <a16:creationId xmlns:a16="http://schemas.microsoft.com/office/drawing/2014/main" id="{07C530E2-3917-590A-C03B-683C4DC09550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>
            <a:extLst>
              <a:ext uri="{FF2B5EF4-FFF2-40B4-BE49-F238E27FC236}">
                <a16:creationId xmlns:a16="http://schemas.microsoft.com/office/drawing/2014/main" id="{0E8BA465-3A86-75C5-161C-B5CD2F9EC8DE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Spaghetti SQL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FEACC4-4DB7-69A8-47EE-BC4902DA5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21" y="1390365"/>
            <a:ext cx="7401958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7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>
          <a:extLst>
            <a:ext uri="{FF2B5EF4-FFF2-40B4-BE49-F238E27FC236}">
              <a16:creationId xmlns:a16="http://schemas.microsoft.com/office/drawing/2014/main" id="{EBC6E567-6E7B-3189-DD46-F92554272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>
            <a:extLst>
              <a:ext uri="{FF2B5EF4-FFF2-40B4-BE49-F238E27FC236}">
                <a16:creationId xmlns:a16="http://schemas.microsoft.com/office/drawing/2014/main" id="{A00B6BEC-9D9B-A298-BF07-F705830E55EA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>
            <a:extLst>
              <a:ext uri="{FF2B5EF4-FFF2-40B4-BE49-F238E27FC236}">
                <a16:creationId xmlns:a16="http://schemas.microsoft.com/office/drawing/2014/main" id="{4A1357F6-7142-07EF-C238-F1CB7554A669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Spaghetti SQL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646A318-5ACF-B696-E5A9-A95D2AD99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95" y="2114366"/>
            <a:ext cx="6335009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>
          <a:extLst>
            <a:ext uri="{FF2B5EF4-FFF2-40B4-BE49-F238E27FC236}">
              <a16:creationId xmlns:a16="http://schemas.microsoft.com/office/drawing/2014/main" id="{9A174DF5-3A0F-F68D-0D71-8D9FF475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>
            <a:extLst>
              <a:ext uri="{FF2B5EF4-FFF2-40B4-BE49-F238E27FC236}">
                <a16:creationId xmlns:a16="http://schemas.microsoft.com/office/drawing/2014/main" id="{5CD87320-5987-54B2-8A5F-603B9EBE0250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>
            <a:extLst>
              <a:ext uri="{FF2B5EF4-FFF2-40B4-BE49-F238E27FC236}">
                <a16:creationId xmlns:a16="http://schemas.microsoft.com/office/drawing/2014/main" id="{F9D89F44-67FD-139C-EE26-AC3B524B2AEB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A5A5A5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Spaghetti SQL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A5A5A5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ACEDB7-192B-554D-6807-2FA92656A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27" y="1323681"/>
            <a:ext cx="642074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60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>
          <a:extLst>
            <a:ext uri="{FF2B5EF4-FFF2-40B4-BE49-F238E27FC236}">
              <a16:creationId xmlns:a16="http://schemas.microsoft.com/office/drawing/2014/main" id="{1F224AE7-4F6A-2B4A-4C07-3B55276B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>
            <a:extLst>
              <a:ext uri="{FF2B5EF4-FFF2-40B4-BE49-F238E27FC236}">
                <a16:creationId xmlns:a16="http://schemas.microsoft.com/office/drawing/2014/main" id="{3E1787F7-C9FE-540E-C76F-71010DEEA260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>
            <a:extLst>
              <a:ext uri="{FF2B5EF4-FFF2-40B4-BE49-F238E27FC236}">
                <a16:creationId xmlns:a16="http://schemas.microsoft.com/office/drawing/2014/main" id="{3DC3BFFF-218C-B9BF-A4B9-6AE14355E520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Spaghetti SQL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4FAA2456-1EA0-E0BF-2D5C-7141AB9B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69" y="2309666"/>
            <a:ext cx="8924062" cy="233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6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03">
          <a:extLst>
            <a:ext uri="{FF2B5EF4-FFF2-40B4-BE49-F238E27FC236}">
              <a16:creationId xmlns:a16="http://schemas.microsoft.com/office/drawing/2014/main" id="{6963F428-DFA7-D0BE-B2C7-C14FE2C28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b00d22e74b_0_21">
            <a:extLst>
              <a:ext uri="{FF2B5EF4-FFF2-40B4-BE49-F238E27FC236}">
                <a16:creationId xmlns:a16="http://schemas.microsoft.com/office/drawing/2014/main" id="{C534D363-ABFC-68F0-624A-BF50DEB24DA5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b00d22e74b_0_21">
            <a:extLst>
              <a:ext uri="{FF2B5EF4-FFF2-40B4-BE49-F238E27FC236}">
                <a16:creationId xmlns:a16="http://schemas.microsoft.com/office/drawing/2014/main" id="{F8B95163-8513-A89D-9B44-7A00F24DFF95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Spaghetti SQL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omputer code with text&#10;&#10;Description automatically generated">
            <a:extLst>
              <a:ext uri="{FF2B5EF4-FFF2-40B4-BE49-F238E27FC236}">
                <a16:creationId xmlns:a16="http://schemas.microsoft.com/office/drawing/2014/main" id="{C02C7AF9-24CB-A25E-94EF-4E30EEC0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6" y="2989453"/>
            <a:ext cx="9554908" cy="2591162"/>
          </a:xfrm>
          <a:prstGeom prst="rect">
            <a:avLst/>
          </a:prstGeom>
        </p:spPr>
      </p:pic>
      <p:pic>
        <p:nvPicPr>
          <p:cNvPr id="5" name="Picture 4" descr="A close up of a word&#10;&#10;Description automatically generated">
            <a:extLst>
              <a:ext uri="{FF2B5EF4-FFF2-40B4-BE49-F238E27FC236}">
                <a16:creationId xmlns:a16="http://schemas.microsoft.com/office/drawing/2014/main" id="{AC03B8AA-0F7D-BAE4-C78A-E1955F306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15" y="1414664"/>
            <a:ext cx="8021169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0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Code duplication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b00d22e74b_0_28"/>
          <p:cNvSpPr txBox="1"/>
          <p:nvPr/>
        </p:nvSpPr>
        <p:spPr>
          <a:xfrm>
            <a:off x="887104" y="1524000"/>
            <a:ext cx="9216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Same methods defined in multiple places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Checker methods for different model states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Cause issues when logic changes need to be made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Solution: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hr-HR" sz="2400" dirty="0">
                <a:solidFill>
                  <a:schemeClr val="lt1"/>
                </a:solidFill>
              </a:rPr>
              <a:t>Move code to module/classes</a:t>
            </a: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Use meta-programming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00d22e74b_0_42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2b00d22e74b_0_42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Use meta-programming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b00d22e74b_0_42"/>
          <p:cNvSpPr txBox="1"/>
          <p:nvPr/>
        </p:nvSpPr>
        <p:spPr>
          <a:xfrm>
            <a:off x="887104" y="1524000"/>
            <a:ext cx="9216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When model has multiple states (defined in an array) finder for each needs to be defined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Using meta-programming we can put all the finders in one place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All changes need to be done in array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0BCDD9A5-2187-EFF5-0EBF-FE9E1229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>
            <a:extLst>
              <a:ext uri="{FF2B5EF4-FFF2-40B4-BE49-F238E27FC236}">
                <a16:creationId xmlns:a16="http://schemas.microsoft.com/office/drawing/2014/main" id="{131E80F5-86DE-8A16-083B-C03DD6A1476A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>
            <a:extLst>
              <a:ext uri="{FF2B5EF4-FFF2-40B4-BE49-F238E27FC236}">
                <a16:creationId xmlns:a16="http://schemas.microsoft.com/office/drawing/2014/main" id="{8341E0EE-D7FA-4675-31E6-088385D1C426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A5A5A5"/>
                </a:solidFill>
              </a:rPr>
              <a:t>Use meta-programming</a:t>
            </a:r>
            <a:endParaRPr lang="en-US"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FC61A3-11D2-C4BA-CD21-8476961F6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03" y="1207328"/>
            <a:ext cx="9292479" cy="54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"/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Solution to anti-patterns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 txBox="1"/>
          <p:nvPr/>
        </p:nvSpPr>
        <p:spPr>
          <a:xfrm>
            <a:off x="887104" y="1524000"/>
            <a:ext cx="9216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proven design patterns and best practices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Factory pattern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Template pattern</a:t>
            </a:r>
            <a:endParaRPr dirty="0"/>
          </a:p>
          <a:p>
            <a:pPr marL="742950" marR="0" lvl="1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Decorator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Don’t reinvent the wheel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09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11">
          <a:extLst>
            <a:ext uri="{FF2B5EF4-FFF2-40B4-BE49-F238E27FC236}">
              <a16:creationId xmlns:a16="http://schemas.microsoft.com/office/drawing/2014/main" id="{9B9C4E78-CE48-E647-2C96-2E84A6C3E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00d22e74b_0_28">
            <a:extLst>
              <a:ext uri="{FF2B5EF4-FFF2-40B4-BE49-F238E27FC236}">
                <a16:creationId xmlns:a16="http://schemas.microsoft.com/office/drawing/2014/main" id="{6064405C-5E70-7FC3-D6E2-3FFB88F24AA8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b00d22e74b_0_28">
            <a:extLst>
              <a:ext uri="{FF2B5EF4-FFF2-40B4-BE49-F238E27FC236}">
                <a16:creationId xmlns:a16="http://schemas.microsoft.com/office/drawing/2014/main" id="{ADFDDFFA-0E2C-5231-F815-B5A581376472}"/>
              </a:ext>
            </a:extLst>
          </p:cNvPr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>
                <a:solidFill>
                  <a:srgbClr val="A5A5A5"/>
                </a:solidFill>
              </a:rPr>
              <a:t>Use meta-programming</a:t>
            </a:r>
            <a:endParaRPr lang="en-US"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2BD13AF7-1FE1-3D82-9A3E-EE47CB058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61" y="1170021"/>
            <a:ext cx="950727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3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00d22e74b_0_49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b00d22e74b_0_49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Future proof model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b00d22e74b_0_49"/>
          <p:cNvSpPr txBox="1"/>
          <p:nvPr/>
        </p:nvSpPr>
        <p:spPr>
          <a:xfrm>
            <a:off x="887104" y="1524000"/>
            <a:ext cx="9216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Methods that are never used and make code less readable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In some cases, model is not even necessary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Recommendations: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Don’t write code not required by the specification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Check is model required</a:t>
            </a:r>
            <a:endParaRPr sz="2400" dirty="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If there is no UI data manipulation model should not be created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08cd26054_0_7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b08cd26054_0_7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Conclusion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b08cd26054_0_7"/>
          <p:cNvSpPr txBox="1"/>
          <p:nvPr/>
        </p:nvSpPr>
        <p:spPr>
          <a:xfrm>
            <a:off x="887104" y="1524000"/>
            <a:ext cx="9216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hr-HR" sz="2400" dirty="0">
                <a:solidFill>
                  <a:schemeClr val="lt1"/>
                </a:solidFill>
              </a:rPr>
              <a:t>Avoid mentioned pitfalls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hr-HR" sz="2400" dirty="0">
                <a:solidFill>
                  <a:schemeClr val="lt1"/>
                </a:solidFill>
              </a:rPr>
              <a:t>Learn new patterns</a:t>
            </a:r>
          </a:p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hr-HR" sz="2400" dirty="0">
                <a:solidFill>
                  <a:schemeClr val="lt1"/>
                </a:solidFill>
              </a:rPr>
              <a:t>Use functionalities that language offers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08cd26054_0_0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2b08cd26054_0_0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Resources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2b08cd26054_0_0"/>
          <p:cNvSpPr txBox="1"/>
          <p:nvPr/>
        </p:nvSpPr>
        <p:spPr>
          <a:xfrm>
            <a:off x="887104" y="1524000"/>
            <a:ext cx="9216600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300" b="1" dirty="0">
                <a:solidFill>
                  <a:schemeClr val="lt1"/>
                </a:solidFill>
              </a:rPr>
              <a:t>Rails </a:t>
            </a:r>
            <a:r>
              <a:rPr lang="en-US" sz="2300" b="1" dirty="0" err="1">
                <a:solidFill>
                  <a:schemeClr val="lt1"/>
                </a:solidFill>
              </a:rPr>
              <a:t>AntiPatterns</a:t>
            </a:r>
            <a:r>
              <a:rPr lang="en-US" sz="2300" b="1" dirty="0">
                <a:solidFill>
                  <a:schemeClr val="lt1"/>
                </a:solidFill>
              </a:rPr>
              <a:t>: Best Practice Ruby on Rails Refactoring, Chad </a:t>
            </a:r>
            <a:r>
              <a:rPr lang="en-US" sz="2300" b="1" dirty="0" err="1">
                <a:solidFill>
                  <a:schemeClr val="lt1"/>
                </a:solidFill>
              </a:rPr>
              <a:t>Pytel</a:t>
            </a:r>
            <a:r>
              <a:rPr lang="en-US" sz="2300" b="1" dirty="0">
                <a:solidFill>
                  <a:schemeClr val="lt1"/>
                </a:solidFill>
              </a:rPr>
              <a:t>, </a:t>
            </a:r>
            <a:r>
              <a:rPr lang="en-US" sz="2300" b="1" dirty="0" err="1">
                <a:solidFill>
                  <a:schemeClr val="lt1"/>
                </a:solidFill>
              </a:rPr>
              <a:t>Tammer</a:t>
            </a:r>
            <a:r>
              <a:rPr lang="en-US" sz="2300" b="1" dirty="0">
                <a:solidFill>
                  <a:schemeClr val="lt1"/>
                </a:solidFill>
              </a:rPr>
              <a:t> Saleh</a:t>
            </a:r>
            <a:endParaRPr sz="2300" b="1" dirty="0">
              <a:solidFill>
                <a:schemeClr val="lt1"/>
              </a:solidFill>
            </a:endParaRPr>
          </a:p>
          <a:p>
            <a:pPr marL="457200" lvl="0" indent="-3746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hr-HR" sz="2300" b="1" u="sng" dirty="0">
                <a:solidFill>
                  <a:schemeClr val="hlink"/>
                </a:solidFill>
              </a:rPr>
              <a:t>7 Patterns to Refactor Fat ActiveRecord Models | CodeClimate Blog</a:t>
            </a:r>
            <a:endParaRPr lang="en-US" sz="2300" b="1" dirty="0">
              <a:solidFill>
                <a:schemeClr val="lt1"/>
              </a:solidFill>
            </a:endParaRPr>
          </a:p>
          <a:p>
            <a:pPr marL="457200" lvl="0" indent="-4508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300" u="sng" dirty="0">
                <a:solidFill>
                  <a:schemeClr val="hlink"/>
                </a:solidFill>
                <a:hlinkClick r:id="rId3"/>
              </a:rPr>
              <a:t>Ruby on Rails Model Patterns and Anti-patterns | </a:t>
            </a:r>
            <a:r>
              <a:rPr lang="en-US" sz="2300" u="sng" dirty="0" err="1">
                <a:solidFill>
                  <a:schemeClr val="hlink"/>
                </a:solidFill>
                <a:hlinkClick r:id="rId3"/>
              </a:rPr>
              <a:t>AppSignal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 Blog</a:t>
            </a:r>
            <a:endParaRPr sz="35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08cd26054_0_14"/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b08cd26054_0_14"/>
          <p:cNvSpPr txBox="1"/>
          <p:nvPr/>
        </p:nvSpPr>
        <p:spPr>
          <a:xfrm>
            <a:off x="488950" y="450850"/>
            <a:ext cx="801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b08cd26054_0_14"/>
          <p:cNvSpPr txBox="1"/>
          <p:nvPr/>
        </p:nvSpPr>
        <p:spPr>
          <a:xfrm>
            <a:off x="906500" y="2351350"/>
            <a:ext cx="9216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</a:rPr>
              <a:t>Q&amp;A</a:t>
            </a:r>
            <a:endParaRPr sz="9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fe9fa0e84_0_0"/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Rails model anti-patterns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afe9fa0e84_0_0"/>
          <p:cNvSpPr txBox="1"/>
          <p:nvPr/>
        </p:nvSpPr>
        <p:spPr>
          <a:xfrm>
            <a:off x="887104" y="1524000"/>
            <a:ext cx="9216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Voyeuristic model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Fat model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Spaghetti SQL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Code duplication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Future proof model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fe9fa0e84_0_7"/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Voyeuristic model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2afe9fa0e84_0_7"/>
          <p:cNvSpPr txBox="1"/>
          <p:nvPr/>
        </p:nvSpPr>
        <p:spPr>
          <a:xfrm>
            <a:off x="887104" y="1524000"/>
            <a:ext cx="9216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Issues</a:t>
            </a:r>
            <a:endParaRPr sz="2400">
              <a:solidFill>
                <a:schemeClr val="lt1"/>
              </a:solidFill>
            </a:endParaRPr>
          </a:p>
          <a:p>
            <a:pPr marL="91440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“Knows” too much about other models’ implementation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Takes responsibility from other models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Solutions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Follow the Law of Demeter</a:t>
            </a:r>
            <a:endParaRPr sz="2400">
              <a:solidFill>
                <a:schemeClr val="lt1"/>
              </a:solidFill>
            </a:endParaRPr>
          </a:p>
          <a:p>
            <a:pPr marL="914400" marR="0" lvl="1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Use finders on correct models</a:t>
            </a:r>
            <a:endParaRPr sz="2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0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fe9fa0e84_0_14"/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A5A5A5"/>
                </a:solidFill>
              </a:rPr>
              <a:t>Follow Law of Demeter</a:t>
            </a:r>
            <a:endParaRPr sz="36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afe9fa0e84_0_14"/>
          <p:cNvSpPr txBox="1"/>
          <p:nvPr/>
        </p:nvSpPr>
        <p:spPr>
          <a:xfrm>
            <a:off x="887104" y="1524000"/>
            <a:ext cx="92166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Principle of least knowledge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Component should have limited knowledge about other components and should not reach another object’s internal details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Communicate only with immediate neighbours</a:t>
            </a:r>
            <a:endParaRPr sz="2400">
              <a:solidFill>
                <a:schemeClr val="lt1"/>
              </a:solidFill>
            </a:endParaRPr>
          </a:p>
          <a:p>
            <a:pPr marL="457200" marR="0" lvl="0" indent="-3810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Assume as little as possible about other models to reduce binding and improve maintainability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>
          <a:extLst>
            <a:ext uri="{FF2B5EF4-FFF2-40B4-BE49-F238E27FC236}">
              <a16:creationId xmlns:a16="http://schemas.microsoft.com/office/drawing/2014/main" id="{FC146DF2-7846-9343-2D23-C6DCE2A1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e9fa0e84_0_14">
            <a:extLst>
              <a:ext uri="{FF2B5EF4-FFF2-40B4-BE49-F238E27FC236}">
                <a16:creationId xmlns:a16="http://schemas.microsoft.com/office/drawing/2014/main" id="{EE1C5274-DE91-67FD-22C3-80AE4D2F6086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afe9fa0e84_0_14">
            <a:extLst>
              <a:ext uri="{FF2B5EF4-FFF2-40B4-BE49-F238E27FC236}">
                <a16:creationId xmlns:a16="http://schemas.microsoft.com/office/drawing/2014/main" id="{86579A96-3C76-F960-46A9-20407C16B9F7}"/>
              </a:ext>
            </a:extLst>
          </p:cNvPr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Follow Law of Demeter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1AA9C0-E770-B818-1F11-5C85C1C0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484" y="1264759"/>
            <a:ext cx="8726118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E35"/>
        </a:solidFill>
        <a:effectLst/>
      </p:bgPr>
    </p:bg>
    <p:spTree>
      <p:nvGrpSpPr>
        <p:cNvPr id="1" name="Shape 371">
          <a:extLst>
            <a:ext uri="{FF2B5EF4-FFF2-40B4-BE49-F238E27FC236}">
              <a16:creationId xmlns:a16="http://schemas.microsoft.com/office/drawing/2014/main" id="{C5E8E958-1AC6-CA23-7451-3685F9F4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e9fa0e84_0_14">
            <a:extLst>
              <a:ext uri="{FF2B5EF4-FFF2-40B4-BE49-F238E27FC236}">
                <a16:creationId xmlns:a16="http://schemas.microsoft.com/office/drawing/2014/main" id="{9264D366-2BDF-835F-856B-5E03F81F744B}"/>
              </a:ext>
            </a:extLst>
          </p:cNvPr>
          <p:cNvSpPr txBox="1"/>
          <p:nvPr/>
        </p:nvSpPr>
        <p:spPr>
          <a:xfrm>
            <a:off x="5453743" y="6106886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afe9fa0e84_0_14">
            <a:extLst>
              <a:ext uri="{FF2B5EF4-FFF2-40B4-BE49-F238E27FC236}">
                <a16:creationId xmlns:a16="http://schemas.microsoft.com/office/drawing/2014/main" id="{B1023522-714F-F3F7-3EEB-78575C7C9EB6}"/>
              </a:ext>
            </a:extLst>
          </p:cNvPr>
          <p:cNvSpPr txBox="1"/>
          <p:nvPr/>
        </p:nvSpPr>
        <p:spPr>
          <a:xfrm>
            <a:off x="488950" y="450850"/>
            <a:ext cx="582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A5A5A5"/>
                </a:solidFill>
              </a:rPr>
              <a:t>Follow Law of Demeter</a:t>
            </a:r>
            <a:endParaRPr sz="3600" dirty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B30A35-2749-3AC9-0E97-E57516CB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289" y="1462507"/>
            <a:ext cx="526806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ull Page/Dividers">
  <a:themeElements>
    <a:clrScheme name="Mews">
      <a:dk1>
        <a:srgbClr val="000000"/>
      </a:dk1>
      <a:lt1>
        <a:srgbClr val="FFFFFF"/>
      </a:lt1>
      <a:dk2>
        <a:srgbClr val="000000"/>
      </a:dk2>
      <a:lt2>
        <a:srgbClr val="EDECEB"/>
      </a:lt2>
      <a:accent1>
        <a:srgbClr val="FF5E64"/>
      </a:accent1>
      <a:accent2>
        <a:srgbClr val="C5CED6"/>
      </a:accent2>
      <a:accent3>
        <a:srgbClr val="D6C9D0"/>
      </a:accent3>
      <a:accent4>
        <a:srgbClr val="8F9682"/>
      </a:accent4>
      <a:accent5>
        <a:srgbClr val="75738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6a83988-1aee-4392-ba6c-a6f6876d6c54}" enabled="1" method="Standard" siteId="{afdb37c2-13f1-4a78-b91e-85749ac8e80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</TotalTime>
  <Words>627</Words>
  <Application>Microsoft Office PowerPoint</Application>
  <PresentationFormat>Widescreen</PresentationFormat>
  <Paragraphs>162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Century Gothic</vt:lpstr>
      <vt:lpstr>NTR</vt:lpstr>
      <vt:lpstr>office theme</vt:lpstr>
      <vt:lpstr>Full Page/Dividers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Dominik Mackovic</cp:lastModifiedBy>
  <cp:revision>28</cp:revision>
  <dcterms:created xsi:type="dcterms:W3CDTF">2024-01-22T13:24:49Z</dcterms:created>
  <dcterms:modified xsi:type="dcterms:W3CDTF">2024-01-23T22:22:57Z</dcterms:modified>
</cp:coreProperties>
</file>